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3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7962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08025" y="1440537"/>
            <a:ext cx="7900749" cy="2297787"/>
          </a:xfrm>
          <a:prstGeom prst="rect">
            <a:avLst/>
          </a:prstGeom>
          <a:noFill/>
          <a:ln/>
        </p:spPr>
        <p:txBody>
          <a:bodyPr wrap="square" rtlCol="0" anchor="t"/>
          <a:lstStyle/>
          <a:p>
            <a:pPr marL="0" indent="0">
              <a:lnSpc>
                <a:spcPts val="6032"/>
              </a:lnSpc>
              <a:buNone/>
            </a:pPr>
            <a:r>
              <a:rPr lang="en-US" sz="4826" dirty="0">
                <a:solidFill>
                  <a:srgbClr val="FFFFFF"/>
                </a:solidFill>
                <a:latin typeface="Fraunces" pitchFamily="34" charset="0"/>
                <a:ea typeface="Fraunces" pitchFamily="34" charset="-122"/>
                <a:cs typeface="Fraunces" pitchFamily="34" charset="-120"/>
              </a:rPr>
              <a:t>Titanic Dataset Analysis: Uncovering Survival Patterns</a:t>
            </a:r>
            <a:endParaRPr lang="en-US" sz="4826" dirty="0"/>
          </a:p>
        </p:txBody>
      </p:sp>
      <p:sp>
        <p:nvSpPr>
          <p:cNvPr id="6" name="Text 3"/>
          <p:cNvSpPr/>
          <p:nvPr/>
        </p:nvSpPr>
        <p:spPr>
          <a:xfrm>
            <a:off x="6108025" y="4004667"/>
            <a:ext cx="7900749" cy="2273618"/>
          </a:xfrm>
          <a:prstGeom prst="rect">
            <a:avLst/>
          </a:prstGeom>
          <a:noFill/>
          <a:ln/>
        </p:spPr>
        <p:txBody>
          <a:bodyPr wrap="square" rtlCol="0" anchor="t"/>
          <a:lstStyle/>
          <a:p>
            <a:pPr marL="0" indent="0">
              <a:lnSpc>
                <a:spcPts val="2238"/>
              </a:lnSpc>
              <a:buNone/>
            </a:pPr>
            <a:r>
              <a:rPr lang="en-US" sz="1399" dirty="0">
                <a:solidFill>
                  <a:srgbClr val="EBECEF"/>
                </a:solidFill>
                <a:latin typeface="Epilogue" pitchFamily="34" charset="0"/>
                <a:ea typeface="Epilogue" pitchFamily="34" charset="-122"/>
                <a:cs typeface="Epilogue" pitchFamily="34" charset="-120"/>
              </a:rPr>
              <a:t>Welcome to our comprehensive analysis of the Titanic dataset, a treasure trove of information about one of history's most infamous maritime disasters. In this presentation, we'll dive deep into the passenger data, exploring various factors that influenced survival rates aboard the ill-fated ship. Using advanced data science techniques and machine learning models, we'll uncover patterns and insights that shed light on the tragic events of April 15, 1912. Join us as we embark on this analytical journey, combining historical context with cutting-edge data analysis to better understand the human stories behind the numbers.</a:t>
            </a:r>
            <a:endParaRPr lang="en-US" sz="1399" dirty="0"/>
          </a:p>
        </p:txBody>
      </p:sp>
      <p:sp>
        <p:nvSpPr>
          <p:cNvPr id="7" name="Shape 4"/>
          <p:cNvSpPr/>
          <p:nvPr/>
        </p:nvSpPr>
        <p:spPr>
          <a:xfrm>
            <a:off x="6108025" y="6491407"/>
            <a:ext cx="284202" cy="284202"/>
          </a:xfrm>
          <a:prstGeom prst="roundRect">
            <a:avLst>
              <a:gd name="adj" fmla="val 32171081"/>
            </a:avLst>
          </a:prstGeom>
          <a:noFill/>
          <a:ln w="7620">
            <a:solidFill>
              <a:srgbClr val="FFFFFF"/>
            </a:solidFill>
            <a:prstDash val="solid"/>
          </a:ln>
        </p:spPr>
      </p:sp>
      <p:pic>
        <p:nvPicPr>
          <p:cNvPr id="8" name="Image 1" descr="preencoded.png"/>
          <p:cNvPicPr>
            <a:picLocks noChangeAspect="1"/>
          </p:cNvPicPr>
          <p:nvPr/>
        </p:nvPicPr>
        <p:blipFill>
          <a:blip r:embed="rId4"/>
          <a:stretch>
            <a:fillRect/>
          </a:stretch>
        </p:blipFill>
        <p:spPr>
          <a:xfrm>
            <a:off x="6115645" y="6499027"/>
            <a:ext cx="268962" cy="268962"/>
          </a:xfrm>
          <a:prstGeom prst="rect">
            <a:avLst/>
          </a:prstGeom>
        </p:spPr>
      </p:pic>
      <p:sp>
        <p:nvSpPr>
          <p:cNvPr id="9" name="Text 5"/>
          <p:cNvSpPr/>
          <p:nvPr/>
        </p:nvSpPr>
        <p:spPr>
          <a:xfrm>
            <a:off x="6480929" y="6478072"/>
            <a:ext cx="1442085" cy="310872"/>
          </a:xfrm>
          <a:prstGeom prst="rect">
            <a:avLst/>
          </a:prstGeom>
          <a:noFill/>
          <a:ln/>
        </p:spPr>
        <p:txBody>
          <a:bodyPr wrap="none" rtlCol="0" anchor="t"/>
          <a:lstStyle/>
          <a:p>
            <a:pPr marL="0" indent="0" algn="l">
              <a:lnSpc>
                <a:spcPts val="2448"/>
              </a:lnSpc>
              <a:buNone/>
            </a:pPr>
            <a:r>
              <a:rPr lang="en-US" sz="1748" b="1" dirty="0">
                <a:solidFill>
                  <a:srgbClr val="EBECEF"/>
                </a:solidFill>
                <a:latin typeface="Epilogue" pitchFamily="34" charset="0"/>
                <a:ea typeface="Epilogue" pitchFamily="34" charset="-122"/>
                <a:cs typeface="Epilogue" pitchFamily="34" charset="-120"/>
              </a:rPr>
              <a:t>by Punith B S</a:t>
            </a:r>
            <a:endParaRPr lang="en-US" sz="1748"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786813"/>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9144000" y="0"/>
            <a:ext cx="5486400" cy="8786813"/>
          </a:xfrm>
          <a:prstGeom prst="rect">
            <a:avLst/>
          </a:prstGeom>
        </p:spPr>
      </p:pic>
      <p:sp>
        <p:nvSpPr>
          <p:cNvPr id="5" name="Text 2"/>
          <p:cNvSpPr/>
          <p:nvPr/>
        </p:nvSpPr>
        <p:spPr>
          <a:xfrm>
            <a:off x="604837" y="475178"/>
            <a:ext cx="7934325" cy="1080135"/>
          </a:xfrm>
          <a:prstGeom prst="rect">
            <a:avLst/>
          </a:prstGeom>
          <a:noFill/>
          <a:ln/>
        </p:spPr>
        <p:txBody>
          <a:bodyPr wrap="square" rtlCol="0" anchor="t"/>
          <a:lstStyle/>
          <a:p>
            <a:pPr marL="0" indent="0">
              <a:lnSpc>
                <a:spcPts val="4253"/>
              </a:lnSpc>
              <a:buNone/>
            </a:pPr>
            <a:r>
              <a:rPr lang="en-US" sz="3402" dirty="0">
                <a:solidFill>
                  <a:srgbClr val="FFFFFF"/>
                </a:solidFill>
                <a:latin typeface="Fraunces" pitchFamily="34" charset="0"/>
                <a:ea typeface="Fraunces" pitchFamily="34" charset="-122"/>
                <a:cs typeface="Fraunces" pitchFamily="34" charset="-120"/>
              </a:rPr>
              <a:t>Dataset Overview and Initial Exploration</a:t>
            </a:r>
            <a:endParaRPr lang="en-US" sz="3402" dirty="0"/>
          </a:p>
        </p:txBody>
      </p:sp>
      <p:sp>
        <p:nvSpPr>
          <p:cNvPr id="6" name="Text 3"/>
          <p:cNvSpPr/>
          <p:nvPr/>
        </p:nvSpPr>
        <p:spPr>
          <a:xfrm>
            <a:off x="604837" y="1814513"/>
            <a:ext cx="7934325" cy="1382911"/>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Our analysis begins with a thorough examination of the Titanic dataset. The training data consists of 891 passenger records, each containing 12 features including survival status, passenger class, age, sex, and embarkation point. Initial exploration reveals some interesting patterns: 38.4% of passengers in our dataset survived, with an average age of 29.7 years. The dataset also includes information on family relations (SibSp and Parch) and ticket fares.</a:t>
            </a:r>
            <a:endParaRPr lang="en-US" sz="1361" dirty="0"/>
          </a:p>
        </p:txBody>
      </p:sp>
      <p:sp>
        <p:nvSpPr>
          <p:cNvPr id="7" name="Text 4"/>
          <p:cNvSpPr/>
          <p:nvPr/>
        </p:nvSpPr>
        <p:spPr>
          <a:xfrm>
            <a:off x="604837" y="3391733"/>
            <a:ext cx="7934325" cy="829747"/>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One challenge we faced was missing data, particularly in the 'Age' (19.9% missing) and 'Cabin' (77.1% missing) columns. Understanding these gaps is crucial for accurate analysis and model building. Let's visualize the missing data to better grasp its impact on our dataset.</a:t>
            </a:r>
            <a:endParaRPr lang="en-US" sz="1361" dirty="0"/>
          </a:p>
        </p:txBody>
      </p:sp>
      <p:sp>
        <p:nvSpPr>
          <p:cNvPr id="8" name="Shape 5"/>
          <p:cNvSpPr/>
          <p:nvPr/>
        </p:nvSpPr>
        <p:spPr>
          <a:xfrm>
            <a:off x="604837" y="4610100"/>
            <a:ext cx="388739" cy="388739"/>
          </a:xfrm>
          <a:prstGeom prst="roundRect">
            <a:avLst>
              <a:gd name="adj" fmla="val 18672"/>
            </a:avLst>
          </a:prstGeom>
          <a:solidFill>
            <a:srgbClr val="283157"/>
          </a:solidFill>
          <a:ln w="7620">
            <a:solidFill>
              <a:srgbClr val="414A70"/>
            </a:solidFill>
            <a:prstDash val="solid"/>
          </a:ln>
        </p:spPr>
      </p:sp>
      <p:sp>
        <p:nvSpPr>
          <p:cNvPr id="9" name="Text 6"/>
          <p:cNvSpPr/>
          <p:nvPr/>
        </p:nvSpPr>
        <p:spPr>
          <a:xfrm>
            <a:off x="739735" y="4674870"/>
            <a:ext cx="118943" cy="259199"/>
          </a:xfrm>
          <a:prstGeom prst="rect">
            <a:avLst/>
          </a:prstGeom>
          <a:noFill/>
          <a:ln/>
        </p:spPr>
        <p:txBody>
          <a:bodyPr wrap="none" rtlCol="0" anchor="t"/>
          <a:lstStyle/>
          <a:p>
            <a:pPr marL="0" indent="0" algn="ctr">
              <a:lnSpc>
                <a:spcPts val="2041"/>
              </a:lnSpc>
              <a:buNone/>
            </a:pPr>
            <a:r>
              <a:rPr lang="en-US" sz="2041" dirty="0">
                <a:solidFill>
                  <a:srgbClr val="EBECEF"/>
                </a:solidFill>
                <a:latin typeface="Fraunces" pitchFamily="34" charset="0"/>
                <a:ea typeface="Fraunces" pitchFamily="34" charset="-122"/>
                <a:cs typeface="Fraunces" pitchFamily="34" charset="-120"/>
              </a:rPr>
              <a:t>1</a:t>
            </a:r>
            <a:endParaRPr lang="en-US" sz="2041" dirty="0"/>
          </a:p>
        </p:txBody>
      </p:sp>
      <p:sp>
        <p:nvSpPr>
          <p:cNvPr id="10" name="Text 7"/>
          <p:cNvSpPr/>
          <p:nvPr/>
        </p:nvSpPr>
        <p:spPr>
          <a:xfrm>
            <a:off x="1166336" y="4610100"/>
            <a:ext cx="2160270" cy="269915"/>
          </a:xfrm>
          <a:prstGeom prst="rect">
            <a:avLst/>
          </a:prstGeom>
          <a:noFill/>
          <a:ln/>
        </p:spPr>
        <p:txBody>
          <a:bodyPr wrap="none" rtlCol="0" anchor="t"/>
          <a:lstStyle/>
          <a:p>
            <a:pPr marL="0" indent="0">
              <a:lnSpc>
                <a:spcPts val="2126"/>
              </a:lnSpc>
              <a:buNone/>
            </a:pPr>
            <a:r>
              <a:rPr lang="en-US" sz="1701" dirty="0">
                <a:solidFill>
                  <a:srgbClr val="EBECEF"/>
                </a:solidFill>
                <a:latin typeface="Fraunces" pitchFamily="34" charset="0"/>
                <a:ea typeface="Fraunces" pitchFamily="34" charset="-122"/>
                <a:cs typeface="Fraunces" pitchFamily="34" charset="-120"/>
              </a:rPr>
              <a:t>Dataset Size</a:t>
            </a:r>
            <a:endParaRPr lang="en-US" sz="1701" dirty="0"/>
          </a:p>
        </p:txBody>
      </p:sp>
      <p:sp>
        <p:nvSpPr>
          <p:cNvPr id="11" name="Text 8"/>
          <p:cNvSpPr/>
          <p:nvPr/>
        </p:nvSpPr>
        <p:spPr>
          <a:xfrm>
            <a:off x="1166336" y="4983599"/>
            <a:ext cx="7372826"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891 passenger records with 12 features</a:t>
            </a:r>
            <a:endParaRPr lang="en-US" sz="1361" dirty="0"/>
          </a:p>
        </p:txBody>
      </p:sp>
      <p:sp>
        <p:nvSpPr>
          <p:cNvPr id="12" name="Shape 9"/>
          <p:cNvSpPr/>
          <p:nvPr/>
        </p:nvSpPr>
        <p:spPr>
          <a:xfrm>
            <a:off x="604837" y="5627251"/>
            <a:ext cx="388739" cy="388739"/>
          </a:xfrm>
          <a:prstGeom prst="roundRect">
            <a:avLst>
              <a:gd name="adj" fmla="val 18672"/>
            </a:avLst>
          </a:prstGeom>
          <a:solidFill>
            <a:srgbClr val="283157"/>
          </a:solidFill>
          <a:ln w="7620">
            <a:solidFill>
              <a:srgbClr val="414A70"/>
            </a:solidFill>
            <a:prstDash val="solid"/>
          </a:ln>
        </p:spPr>
      </p:sp>
      <p:sp>
        <p:nvSpPr>
          <p:cNvPr id="13" name="Text 10"/>
          <p:cNvSpPr/>
          <p:nvPr/>
        </p:nvSpPr>
        <p:spPr>
          <a:xfrm>
            <a:off x="720566" y="5692021"/>
            <a:ext cx="157163" cy="259199"/>
          </a:xfrm>
          <a:prstGeom prst="rect">
            <a:avLst/>
          </a:prstGeom>
          <a:noFill/>
          <a:ln/>
        </p:spPr>
        <p:txBody>
          <a:bodyPr wrap="none" rtlCol="0" anchor="t"/>
          <a:lstStyle/>
          <a:p>
            <a:pPr marL="0" indent="0" algn="ctr">
              <a:lnSpc>
                <a:spcPts val="2041"/>
              </a:lnSpc>
              <a:buNone/>
            </a:pPr>
            <a:r>
              <a:rPr lang="en-US" sz="2041" dirty="0">
                <a:solidFill>
                  <a:srgbClr val="EBECEF"/>
                </a:solidFill>
                <a:latin typeface="Fraunces" pitchFamily="34" charset="0"/>
                <a:ea typeface="Fraunces" pitchFamily="34" charset="-122"/>
                <a:cs typeface="Fraunces" pitchFamily="34" charset="-120"/>
              </a:rPr>
              <a:t>2</a:t>
            </a:r>
            <a:endParaRPr lang="en-US" sz="2041" dirty="0"/>
          </a:p>
        </p:txBody>
      </p:sp>
      <p:sp>
        <p:nvSpPr>
          <p:cNvPr id="14" name="Text 11"/>
          <p:cNvSpPr/>
          <p:nvPr/>
        </p:nvSpPr>
        <p:spPr>
          <a:xfrm>
            <a:off x="1166336" y="5627251"/>
            <a:ext cx="2160270" cy="269915"/>
          </a:xfrm>
          <a:prstGeom prst="rect">
            <a:avLst/>
          </a:prstGeom>
          <a:noFill/>
          <a:ln/>
        </p:spPr>
        <p:txBody>
          <a:bodyPr wrap="none" rtlCol="0" anchor="t"/>
          <a:lstStyle/>
          <a:p>
            <a:pPr marL="0" indent="0">
              <a:lnSpc>
                <a:spcPts val="2126"/>
              </a:lnSpc>
              <a:buNone/>
            </a:pPr>
            <a:r>
              <a:rPr lang="en-US" sz="1701" dirty="0">
                <a:solidFill>
                  <a:srgbClr val="EBECEF"/>
                </a:solidFill>
                <a:latin typeface="Fraunces" pitchFamily="34" charset="0"/>
                <a:ea typeface="Fraunces" pitchFamily="34" charset="-122"/>
                <a:cs typeface="Fraunces" pitchFamily="34" charset="-120"/>
              </a:rPr>
              <a:t>Survival Rate</a:t>
            </a:r>
            <a:endParaRPr lang="en-US" sz="1701" dirty="0"/>
          </a:p>
        </p:txBody>
      </p:sp>
      <p:sp>
        <p:nvSpPr>
          <p:cNvPr id="15" name="Text 12"/>
          <p:cNvSpPr/>
          <p:nvPr/>
        </p:nvSpPr>
        <p:spPr>
          <a:xfrm>
            <a:off x="1166336" y="6000750"/>
            <a:ext cx="7372826"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38.4% of passengers survived</a:t>
            </a:r>
            <a:endParaRPr lang="en-US" sz="1361" dirty="0"/>
          </a:p>
        </p:txBody>
      </p:sp>
      <p:sp>
        <p:nvSpPr>
          <p:cNvPr id="16" name="Shape 13"/>
          <p:cNvSpPr/>
          <p:nvPr/>
        </p:nvSpPr>
        <p:spPr>
          <a:xfrm>
            <a:off x="604837" y="6644402"/>
            <a:ext cx="388739" cy="388739"/>
          </a:xfrm>
          <a:prstGeom prst="roundRect">
            <a:avLst>
              <a:gd name="adj" fmla="val 18672"/>
            </a:avLst>
          </a:prstGeom>
          <a:solidFill>
            <a:srgbClr val="283157"/>
          </a:solidFill>
          <a:ln w="7620">
            <a:solidFill>
              <a:srgbClr val="414A70"/>
            </a:solidFill>
            <a:prstDash val="solid"/>
          </a:ln>
        </p:spPr>
      </p:sp>
      <p:sp>
        <p:nvSpPr>
          <p:cNvPr id="17" name="Text 14"/>
          <p:cNvSpPr/>
          <p:nvPr/>
        </p:nvSpPr>
        <p:spPr>
          <a:xfrm>
            <a:off x="727591" y="6709172"/>
            <a:ext cx="143113" cy="259199"/>
          </a:xfrm>
          <a:prstGeom prst="rect">
            <a:avLst/>
          </a:prstGeom>
          <a:noFill/>
          <a:ln/>
        </p:spPr>
        <p:txBody>
          <a:bodyPr wrap="none" rtlCol="0" anchor="t"/>
          <a:lstStyle/>
          <a:p>
            <a:pPr marL="0" indent="0" algn="ctr">
              <a:lnSpc>
                <a:spcPts val="2041"/>
              </a:lnSpc>
              <a:buNone/>
            </a:pPr>
            <a:r>
              <a:rPr lang="en-US" sz="2041" dirty="0">
                <a:solidFill>
                  <a:srgbClr val="EBECEF"/>
                </a:solidFill>
                <a:latin typeface="Fraunces" pitchFamily="34" charset="0"/>
                <a:ea typeface="Fraunces" pitchFamily="34" charset="-122"/>
                <a:cs typeface="Fraunces" pitchFamily="34" charset="-120"/>
              </a:rPr>
              <a:t>3</a:t>
            </a:r>
            <a:endParaRPr lang="en-US" sz="2041" dirty="0"/>
          </a:p>
        </p:txBody>
      </p:sp>
      <p:sp>
        <p:nvSpPr>
          <p:cNvPr id="18" name="Text 15"/>
          <p:cNvSpPr/>
          <p:nvPr/>
        </p:nvSpPr>
        <p:spPr>
          <a:xfrm>
            <a:off x="1166336" y="6644402"/>
            <a:ext cx="2160270" cy="269915"/>
          </a:xfrm>
          <a:prstGeom prst="rect">
            <a:avLst/>
          </a:prstGeom>
          <a:noFill/>
          <a:ln/>
        </p:spPr>
        <p:txBody>
          <a:bodyPr wrap="none" rtlCol="0" anchor="t"/>
          <a:lstStyle/>
          <a:p>
            <a:pPr marL="0" indent="0">
              <a:lnSpc>
                <a:spcPts val="2126"/>
              </a:lnSpc>
              <a:buNone/>
            </a:pPr>
            <a:r>
              <a:rPr lang="en-US" sz="1701" dirty="0">
                <a:solidFill>
                  <a:srgbClr val="EBECEF"/>
                </a:solidFill>
                <a:latin typeface="Fraunces" pitchFamily="34" charset="0"/>
                <a:ea typeface="Fraunces" pitchFamily="34" charset="-122"/>
                <a:cs typeface="Fraunces" pitchFamily="34" charset="-120"/>
              </a:rPr>
              <a:t>Average Age</a:t>
            </a:r>
            <a:endParaRPr lang="en-US" sz="1701" dirty="0"/>
          </a:p>
        </p:txBody>
      </p:sp>
      <p:sp>
        <p:nvSpPr>
          <p:cNvPr id="19" name="Text 16"/>
          <p:cNvSpPr/>
          <p:nvPr/>
        </p:nvSpPr>
        <p:spPr>
          <a:xfrm>
            <a:off x="1166336" y="7017901"/>
            <a:ext cx="7372826"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29.7 years among recorded ages</a:t>
            </a:r>
            <a:endParaRPr lang="en-US" sz="1361" dirty="0"/>
          </a:p>
        </p:txBody>
      </p:sp>
      <p:sp>
        <p:nvSpPr>
          <p:cNvPr id="20" name="Shape 17"/>
          <p:cNvSpPr/>
          <p:nvPr/>
        </p:nvSpPr>
        <p:spPr>
          <a:xfrm>
            <a:off x="604837" y="7661553"/>
            <a:ext cx="388739" cy="388739"/>
          </a:xfrm>
          <a:prstGeom prst="roundRect">
            <a:avLst>
              <a:gd name="adj" fmla="val 18672"/>
            </a:avLst>
          </a:prstGeom>
          <a:solidFill>
            <a:srgbClr val="283157"/>
          </a:solidFill>
          <a:ln w="7620">
            <a:solidFill>
              <a:srgbClr val="414A70"/>
            </a:solidFill>
            <a:prstDash val="solid"/>
          </a:ln>
        </p:spPr>
      </p:sp>
      <p:sp>
        <p:nvSpPr>
          <p:cNvPr id="21" name="Text 18"/>
          <p:cNvSpPr/>
          <p:nvPr/>
        </p:nvSpPr>
        <p:spPr>
          <a:xfrm>
            <a:off x="719852" y="7726323"/>
            <a:ext cx="158591" cy="259199"/>
          </a:xfrm>
          <a:prstGeom prst="rect">
            <a:avLst/>
          </a:prstGeom>
          <a:noFill/>
          <a:ln/>
        </p:spPr>
        <p:txBody>
          <a:bodyPr wrap="none" rtlCol="0" anchor="t"/>
          <a:lstStyle/>
          <a:p>
            <a:pPr marL="0" indent="0" algn="ctr">
              <a:lnSpc>
                <a:spcPts val="2041"/>
              </a:lnSpc>
              <a:buNone/>
            </a:pPr>
            <a:r>
              <a:rPr lang="en-US" sz="2041" dirty="0">
                <a:solidFill>
                  <a:srgbClr val="EBECEF"/>
                </a:solidFill>
                <a:latin typeface="Fraunces" pitchFamily="34" charset="0"/>
                <a:ea typeface="Fraunces" pitchFamily="34" charset="-122"/>
                <a:cs typeface="Fraunces" pitchFamily="34" charset="-120"/>
              </a:rPr>
              <a:t>4</a:t>
            </a:r>
            <a:endParaRPr lang="en-US" sz="2041" dirty="0"/>
          </a:p>
        </p:txBody>
      </p:sp>
      <p:sp>
        <p:nvSpPr>
          <p:cNvPr id="22" name="Text 19"/>
          <p:cNvSpPr/>
          <p:nvPr/>
        </p:nvSpPr>
        <p:spPr>
          <a:xfrm>
            <a:off x="1166336" y="7661553"/>
            <a:ext cx="2160270" cy="269915"/>
          </a:xfrm>
          <a:prstGeom prst="rect">
            <a:avLst/>
          </a:prstGeom>
          <a:noFill/>
          <a:ln/>
        </p:spPr>
        <p:txBody>
          <a:bodyPr wrap="none" rtlCol="0" anchor="t"/>
          <a:lstStyle/>
          <a:p>
            <a:pPr marL="0" indent="0">
              <a:lnSpc>
                <a:spcPts val="2126"/>
              </a:lnSpc>
              <a:buNone/>
            </a:pPr>
            <a:r>
              <a:rPr lang="en-US" sz="1701" dirty="0">
                <a:solidFill>
                  <a:srgbClr val="EBECEF"/>
                </a:solidFill>
                <a:latin typeface="Fraunces" pitchFamily="34" charset="0"/>
                <a:ea typeface="Fraunces" pitchFamily="34" charset="-122"/>
                <a:cs typeface="Fraunces" pitchFamily="34" charset="-120"/>
              </a:rPr>
              <a:t>Missing Data</a:t>
            </a:r>
            <a:endParaRPr lang="en-US" sz="1701" dirty="0"/>
          </a:p>
        </p:txBody>
      </p:sp>
      <p:sp>
        <p:nvSpPr>
          <p:cNvPr id="23" name="Text 20"/>
          <p:cNvSpPr/>
          <p:nvPr/>
        </p:nvSpPr>
        <p:spPr>
          <a:xfrm>
            <a:off x="1166336" y="8035052"/>
            <a:ext cx="7372826"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19.9% missing in 'Age', 77.1% in 'Cabin'</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693706"/>
          </a:xfrm>
          <a:prstGeom prst="rect">
            <a:avLst/>
          </a:prstGeom>
          <a:solidFill>
            <a:srgbClr val="080E26"/>
          </a:solidFill>
          <a:ln/>
        </p:spPr>
      </p:sp>
      <p:sp>
        <p:nvSpPr>
          <p:cNvPr id="4" name="Text 2"/>
          <p:cNvSpPr/>
          <p:nvPr/>
        </p:nvSpPr>
        <p:spPr>
          <a:xfrm>
            <a:off x="2594967" y="475178"/>
            <a:ext cx="5021104" cy="540068"/>
          </a:xfrm>
          <a:prstGeom prst="rect">
            <a:avLst/>
          </a:prstGeom>
          <a:noFill/>
          <a:ln/>
        </p:spPr>
        <p:txBody>
          <a:bodyPr wrap="none" rtlCol="0" anchor="t"/>
          <a:lstStyle/>
          <a:p>
            <a:pPr marL="0" indent="0">
              <a:lnSpc>
                <a:spcPts val="4253"/>
              </a:lnSpc>
              <a:buNone/>
            </a:pPr>
            <a:r>
              <a:rPr lang="en-US" sz="3402" dirty="0">
                <a:solidFill>
                  <a:srgbClr val="FFFFFF"/>
                </a:solidFill>
                <a:latin typeface="Fraunces" pitchFamily="34" charset="0"/>
                <a:ea typeface="Fraunces" pitchFamily="34" charset="-122"/>
                <a:cs typeface="Fraunces" pitchFamily="34" charset="-120"/>
              </a:rPr>
              <a:t>Visualizing Missing Data</a:t>
            </a:r>
            <a:endParaRPr lang="en-US" sz="3402" dirty="0"/>
          </a:p>
        </p:txBody>
      </p:sp>
      <p:sp>
        <p:nvSpPr>
          <p:cNvPr id="5" name="Text 3"/>
          <p:cNvSpPr/>
          <p:nvPr/>
        </p:nvSpPr>
        <p:spPr>
          <a:xfrm>
            <a:off x="2594967" y="1360884"/>
            <a:ext cx="9440347" cy="1382911"/>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To better understand the extent of missing data in our Titanic dataset, we created a heatmap visualization. This powerful visual tool allows us to quickly identify patterns and concentrations of missing values across different features. The heatmap reveals that the 'Cabin' column has the highest proportion of missing data, followed by 'Age'. Interestingly, most other columns have complete data, with only a few missing values in 'Embarked'.</a:t>
            </a:r>
            <a:endParaRPr lang="en-US" sz="1361" dirty="0"/>
          </a:p>
        </p:txBody>
      </p:sp>
      <p:sp>
        <p:nvSpPr>
          <p:cNvPr id="6" name="Text 4"/>
          <p:cNvSpPr/>
          <p:nvPr/>
        </p:nvSpPr>
        <p:spPr>
          <a:xfrm>
            <a:off x="2594967" y="2938105"/>
            <a:ext cx="9440347" cy="1106329"/>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This visualization is crucial for informing our data preprocessing strategy. It highlights the need for careful handling of the 'Cabin' and 'Age' features, potentially through imputation techniques or by creating new features that capture the "missingness" information. The relatively complete nature of other columns suggests that we have a solid foundation for our analysis and model building, despite these gaps.</a:t>
            </a:r>
            <a:endParaRPr lang="en-US" sz="1361" dirty="0"/>
          </a:p>
        </p:txBody>
      </p:sp>
      <p:pic>
        <p:nvPicPr>
          <p:cNvPr id="7" name="Image 0" descr="preencoded.png"/>
          <p:cNvPicPr>
            <a:picLocks noChangeAspect="1"/>
          </p:cNvPicPr>
          <p:nvPr/>
        </p:nvPicPr>
        <p:blipFill>
          <a:blip r:embed="rId3"/>
          <a:stretch>
            <a:fillRect/>
          </a:stretch>
        </p:blipFill>
        <p:spPr>
          <a:xfrm>
            <a:off x="2594967" y="4238744"/>
            <a:ext cx="4590574" cy="2837140"/>
          </a:xfrm>
          <a:prstGeom prst="rect">
            <a:avLst/>
          </a:prstGeom>
        </p:spPr>
      </p:pic>
      <p:sp>
        <p:nvSpPr>
          <p:cNvPr id="8" name="Text 5"/>
          <p:cNvSpPr/>
          <p:nvPr/>
        </p:nvSpPr>
        <p:spPr>
          <a:xfrm>
            <a:off x="2594967" y="7291864"/>
            <a:ext cx="2332553"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Missing Data Heatmap</a:t>
            </a:r>
            <a:endParaRPr lang="en-US" sz="1701" dirty="0"/>
          </a:p>
        </p:txBody>
      </p:sp>
      <p:sp>
        <p:nvSpPr>
          <p:cNvPr id="9" name="Text 6"/>
          <p:cNvSpPr/>
          <p:nvPr/>
        </p:nvSpPr>
        <p:spPr>
          <a:xfrm>
            <a:off x="2594967" y="7665363"/>
            <a:ext cx="4590574" cy="553164"/>
          </a:xfrm>
          <a:prstGeom prst="rect">
            <a:avLst/>
          </a:prstGeom>
          <a:noFill/>
          <a:ln/>
        </p:spPr>
        <p:txBody>
          <a:bodyPr wrap="squar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Visualization showing concentrated missing data in Cabin and Age columns</a:t>
            </a:r>
            <a:endParaRPr lang="en-US" sz="1361" dirty="0"/>
          </a:p>
        </p:txBody>
      </p:sp>
      <p:pic>
        <p:nvPicPr>
          <p:cNvPr id="10" name="Image 1" descr="preencoded.png"/>
          <p:cNvPicPr>
            <a:picLocks noChangeAspect="1"/>
          </p:cNvPicPr>
          <p:nvPr/>
        </p:nvPicPr>
        <p:blipFill>
          <a:blip r:embed="rId4"/>
          <a:stretch>
            <a:fillRect/>
          </a:stretch>
        </p:blipFill>
        <p:spPr>
          <a:xfrm>
            <a:off x="7444740" y="4238744"/>
            <a:ext cx="4590574" cy="2837140"/>
          </a:xfrm>
          <a:prstGeom prst="rect">
            <a:avLst/>
          </a:prstGeom>
        </p:spPr>
      </p:pic>
      <p:sp>
        <p:nvSpPr>
          <p:cNvPr id="11" name="Text 7"/>
          <p:cNvSpPr/>
          <p:nvPr/>
        </p:nvSpPr>
        <p:spPr>
          <a:xfrm>
            <a:off x="7444740" y="7291864"/>
            <a:ext cx="2637711"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Missing Data Percentages</a:t>
            </a:r>
            <a:endParaRPr lang="en-US" sz="1701" dirty="0"/>
          </a:p>
        </p:txBody>
      </p:sp>
      <p:sp>
        <p:nvSpPr>
          <p:cNvPr id="12" name="Text 8"/>
          <p:cNvSpPr/>
          <p:nvPr/>
        </p:nvSpPr>
        <p:spPr>
          <a:xfrm>
            <a:off x="7444740" y="7665363"/>
            <a:ext cx="4590574" cy="553164"/>
          </a:xfrm>
          <a:prstGeom prst="rect">
            <a:avLst/>
          </a:prstGeom>
          <a:noFill/>
          <a:ln/>
        </p:spPr>
        <p:txBody>
          <a:bodyPr wrap="squar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Bar chart illustrating the percentage of missing data in each column</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9128165"/>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0" y="0"/>
            <a:ext cx="5486400" cy="9128165"/>
          </a:xfrm>
          <a:prstGeom prst="rect">
            <a:avLst/>
          </a:prstGeom>
        </p:spPr>
      </p:pic>
      <p:sp>
        <p:nvSpPr>
          <p:cNvPr id="5" name="Text 2"/>
          <p:cNvSpPr/>
          <p:nvPr/>
        </p:nvSpPr>
        <p:spPr>
          <a:xfrm>
            <a:off x="6091238" y="475178"/>
            <a:ext cx="5243751" cy="540068"/>
          </a:xfrm>
          <a:prstGeom prst="rect">
            <a:avLst/>
          </a:prstGeom>
          <a:noFill/>
          <a:ln/>
        </p:spPr>
        <p:txBody>
          <a:bodyPr wrap="none" rtlCol="0" anchor="t"/>
          <a:lstStyle/>
          <a:p>
            <a:pPr marL="0" indent="0">
              <a:lnSpc>
                <a:spcPts val="4253"/>
              </a:lnSpc>
              <a:buNone/>
            </a:pPr>
            <a:r>
              <a:rPr lang="en-US" sz="3402" dirty="0">
                <a:solidFill>
                  <a:srgbClr val="FFFFFF"/>
                </a:solidFill>
                <a:latin typeface="Fraunces" pitchFamily="34" charset="0"/>
                <a:ea typeface="Fraunces" pitchFamily="34" charset="-122"/>
                <a:cs typeface="Fraunces" pitchFamily="34" charset="-120"/>
              </a:rPr>
              <a:t>Age Distribution Analysis</a:t>
            </a:r>
            <a:endParaRPr lang="en-US" sz="3402" dirty="0"/>
          </a:p>
        </p:txBody>
      </p:sp>
      <p:sp>
        <p:nvSpPr>
          <p:cNvPr id="6" name="Text 3"/>
          <p:cNvSpPr/>
          <p:nvPr/>
        </p:nvSpPr>
        <p:spPr>
          <a:xfrm>
            <a:off x="6091238" y="1274445"/>
            <a:ext cx="7934325" cy="1106329"/>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After addressing missing values, we analyzed the age distribution of Titanic passengers. The histogram reveals a right-skewed distribution, with a peak in the 20-30 age range. This aligns with historical accounts of many young adults and families emigrating to America. We observe a smaller peak around ages 0-5, representing children traveling with parents.</a:t>
            </a:r>
            <a:endParaRPr lang="en-US" sz="1361" dirty="0"/>
          </a:p>
        </p:txBody>
      </p:sp>
      <p:sp>
        <p:nvSpPr>
          <p:cNvPr id="7" name="Text 4"/>
          <p:cNvSpPr/>
          <p:nvPr/>
        </p:nvSpPr>
        <p:spPr>
          <a:xfrm>
            <a:off x="6091238" y="2575084"/>
            <a:ext cx="7934325" cy="1382911"/>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The long tail extending to older ages indicates a diverse passenger mix, including some elderly travelers. This age distribution provides valuable context for understanding survival patterns and will be crucial in our predictive modeling efforts. It's important to note that the imputed median age for missing values may impact the distribution slightly, but overall patterns remain consistent with historical records.</a:t>
            </a:r>
            <a:endParaRPr lang="en-US" sz="1361" dirty="0"/>
          </a:p>
        </p:txBody>
      </p:sp>
      <p:sp>
        <p:nvSpPr>
          <p:cNvPr id="8" name="Shape 5"/>
          <p:cNvSpPr/>
          <p:nvPr/>
        </p:nvSpPr>
        <p:spPr>
          <a:xfrm>
            <a:off x="6339721" y="4152305"/>
            <a:ext cx="21550" cy="4500682"/>
          </a:xfrm>
          <a:prstGeom prst="roundRect">
            <a:avLst>
              <a:gd name="adj" fmla="val 336822"/>
            </a:avLst>
          </a:prstGeom>
          <a:solidFill>
            <a:srgbClr val="414A70"/>
          </a:solidFill>
          <a:ln/>
        </p:spPr>
      </p:sp>
      <p:sp>
        <p:nvSpPr>
          <p:cNvPr id="9" name="Shape 6"/>
          <p:cNvSpPr/>
          <p:nvPr/>
        </p:nvSpPr>
        <p:spPr>
          <a:xfrm>
            <a:off x="6544806" y="4530150"/>
            <a:ext cx="604837" cy="21550"/>
          </a:xfrm>
          <a:prstGeom prst="roundRect">
            <a:avLst>
              <a:gd name="adj" fmla="val 336822"/>
            </a:avLst>
          </a:prstGeom>
          <a:solidFill>
            <a:srgbClr val="414A70"/>
          </a:solidFill>
          <a:ln/>
        </p:spPr>
      </p:sp>
      <p:sp>
        <p:nvSpPr>
          <p:cNvPr id="10" name="Shape 7"/>
          <p:cNvSpPr/>
          <p:nvPr/>
        </p:nvSpPr>
        <p:spPr>
          <a:xfrm>
            <a:off x="6156067" y="4346615"/>
            <a:ext cx="388739" cy="388739"/>
          </a:xfrm>
          <a:prstGeom prst="roundRect">
            <a:avLst>
              <a:gd name="adj" fmla="val 18672"/>
            </a:avLst>
          </a:prstGeom>
          <a:solidFill>
            <a:srgbClr val="283157"/>
          </a:solidFill>
          <a:ln w="7620">
            <a:solidFill>
              <a:srgbClr val="414A70"/>
            </a:solidFill>
            <a:prstDash val="solid"/>
          </a:ln>
        </p:spPr>
      </p:sp>
      <p:sp>
        <p:nvSpPr>
          <p:cNvPr id="11" name="Text 8"/>
          <p:cNvSpPr/>
          <p:nvPr/>
        </p:nvSpPr>
        <p:spPr>
          <a:xfrm>
            <a:off x="6290965" y="4411385"/>
            <a:ext cx="118943" cy="259199"/>
          </a:xfrm>
          <a:prstGeom prst="rect">
            <a:avLst/>
          </a:prstGeom>
          <a:noFill/>
          <a:ln/>
        </p:spPr>
        <p:txBody>
          <a:bodyPr wrap="none" rtlCol="0" anchor="t"/>
          <a:lstStyle/>
          <a:p>
            <a:pPr marL="0" indent="0" algn="ctr">
              <a:lnSpc>
                <a:spcPts val="2041"/>
              </a:lnSpc>
              <a:buNone/>
            </a:pPr>
            <a:r>
              <a:rPr lang="en-US" sz="2041" dirty="0">
                <a:solidFill>
                  <a:srgbClr val="EBECEF"/>
                </a:solidFill>
                <a:latin typeface="Fraunces" pitchFamily="34" charset="0"/>
                <a:ea typeface="Fraunces" pitchFamily="34" charset="-122"/>
                <a:cs typeface="Fraunces" pitchFamily="34" charset="-120"/>
              </a:rPr>
              <a:t>1</a:t>
            </a:r>
            <a:endParaRPr lang="en-US" sz="2041" dirty="0"/>
          </a:p>
        </p:txBody>
      </p:sp>
      <p:sp>
        <p:nvSpPr>
          <p:cNvPr id="12" name="Text 9"/>
          <p:cNvSpPr/>
          <p:nvPr/>
        </p:nvSpPr>
        <p:spPr>
          <a:xfrm>
            <a:off x="7300913" y="4325064"/>
            <a:ext cx="2160270"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Childhood (0-12)</a:t>
            </a:r>
            <a:endParaRPr lang="en-US" sz="1701" dirty="0"/>
          </a:p>
        </p:txBody>
      </p:sp>
      <p:sp>
        <p:nvSpPr>
          <p:cNvPr id="13" name="Text 10"/>
          <p:cNvSpPr/>
          <p:nvPr/>
        </p:nvSpPr>
        <p:spPr>
          <a:xfrm>
            <a:off x="7300913" y="4698563"/>
            <a:ext cx="6724650" cy="276582"/>
          </a:xfrm>
          <a:prstGeom prst="rect">
            <a:avLst/>
          </a:prstGeom>
          <a:noFill/>
          <a:ln/>
        </p:spPr>
        <p:txBody>
          <a:bodyPr wrap="non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Small peak in distribution, representing children traveling with families</a:t>
            </a:r>
            <a:endParaRPr lang="en-US" sz="1361" dirty="0"/>
          </a:p>
        </p:txBody>
      </p:sp>
      <p:sp>
        <p:nvSpPr>
          <p:cNvPr id="14" name="Shape 11"/>
          <p:cNvSpPr/>
          <p:nvPr/>
        </p:nvSpPr>
        <p:spPr>
          <a:xfrm>
            <a:off x="6544806" y="5698510"/>
            <a:ext cx="604837" cy="21550"/>
          </a:xfrm>
          <a:prstGeom prst="roundRect">
            <a:avLst>
              <a:gd name="adj" fmla="val 336822"/>
            </a:avLst>
          </a:prstGeom>
          <a:solidFill>
            <a:srgbClr val="414A70"/>
          </a:solidFill>
          <a:ln/>
        </p:spPr>
      </p:sp>
      <p:sp>
        <p:nvSpPr>
          <p:cNvPr id="15" name="Shape 12"/>
          <p:cNvSpPr/>
          <p:nvPr/>
        </p:nvSpPr>
        <p:spPr>
          <a:xfrm>
            <a:off x="6156067" y="5514975"/>
            <a:ext cx="388739" cy="388739"/>
          </a:xfrm>
          <a:prstGeom prst="roundRect">
            <a:avLst>
              <a:gd name="adj" fmla="val 18672"/>
            </a:avLst>
          </a:prstGeom>
          <a:solidFill>
            <a:srgbClr val="283157"/>
          </a:solidFill>
          <a:ln w="7620">
            <a:solidFill>
              <a:srgbClr val="414A70"/>
            </a:solidFill>
            <a:prstDash val="solid"/>
          </a:ln>
        </p:spPr>
      </p:sp>
      <p:sp>
        <p:nvSpPr>
          <p:cNvPr id="16" name="Text 13"/>
          <p:cNvSpPr/>
          <p:nvPr/>
        </p:nvSpPr>
        <p:spPr>
          <a:xfrm>
            <a:off x="6271796" y="5579745"/>
            <a:ext cx="157163" cy="259199"/>
          </a:xfrm>
          <a:prstGeom prst="rect">
            <a:avLst/>
          </a:prstGeom>
          <a:noFill/>
          <a:ln/>
        </p:spPr>
        <p:txBody>
          <a:bodyPr wrap="none" rtlCol="0" anchor="t"/>
          <a:lstStyle/>
          <a:p>
            <a:pPr marL="0" indent="0" algn="ctr">
              <a:lnSpc>
                <a:spcPts val="2041"/>
              </a:lnSpc>
              <a:buNone/>
            </a:pPr>
            <a:r>
              <a:rPr lang="en-US" sz="2041" dirty="0">
                <a:solidFill>
                  <a:srgbClr val="EBECEF"/>
                </a:solidFill>
                <a:latin typeface="Fraunces" pitchFamily="34" charset="0"/>
                <a:ea typeface="Fraunces" pitchFamily="34" charset="-122"/>
                <a:cs typeface="Fraunces" pitchFamily="34" charset="-120"/>
              </a:rPr>
              <a:t>2</a:t>
            </a:r>
            <a:endParaRPr lang="en-US" sz="2041" dirty="0"/>
          </a:p>
        </p:txBody>
      </p:sp>
      <p:sp>
        <p:nvSpPr>
          <p:cNvPr id="17" name="Text 14"/>
          <p:cNvSpPr/>
          <p:nvPr/>
        </p:nvSpPr>
        <p:spPr>
          <a:xfrm>
            <a:off x="7300913" y="5493425"/>
            <a:ext cx="2201704"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Young Adults (20-30)</a:t>
            </a:r>
            <a:endParaRPr lang="en-US" sz="1701" dirty="0"/>
          </a:p>
        </p:txBody>
      </p:sp>
      <p:sp>
        <p:nvSpPr>
          <p:cNvPr id="18" name="Text 15"/>
          <p:cNvSpPr/>
          <p:nvPr/>
        </p:nvSpPr>
        <p:spPr>
          <a:xfrm>
            <a:off x="7300913" y="5866924"/>
            <a:ext cx="6724650" cy="276582"/>
          </a:xfrm>
          <a:prstGeom prst="rect">
            <a:avLst/>
          </a:prstGeom>
          <a:noFill/>
          <a:ln/>
        </p:spPr>
        <p:txBody>
          <a:bodyPr wrap="non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Highest peak, likely emigrants seeking new opportunities in America</a:t>
            </a:r>
            <a:endParaRPr lang="en-US" sz="1361" dirty="0"/>
          </a:p>
        </p:txBody>
      </p:sp>
      <p:sp>
        <p:nvSpPr>
          <p:cNvPr id="19" name="Shape 16"/>
          <p:cNvSpPr/>
          <p:nvPr/>
        </p:nvSpPr>
        <p:spPr>
          <a:xfrm>
            <a:off x="6544806" y="6866870"/>
            <a:ext cx="604837" cy="21550"/>
          </a:xfrm>
          <a:prstGeom prst="roundRect">
            <a:avLst>
              <a:gd name="adj" fmla="val 336822"/>
            </a:avLst>
          </a:prstGeom>
          <a:solidFill>
            <a:srgbClr val="414A70"/>
          </a:solidFill>
          <a:ln/>
        </p:spPr>
      </p:sp>
      <p:sp>
        <p:nvSpPr>
          <p:cNvPr id="20" name="Shape 17"/>
          <p:cNvSpPr/>
          <p:nvPr/>
        </p:nvSpPr>
        <p:spPr>
          <a:xfrm>
            <a:off x="6156067" y="6683335"/>
            <a:ext cx="388739" cy="388739"/>
          </a:xfrm>
          <a:prstGeom prst="roundRect">
            <a:avLst>
              <a:gd name="adj" fmla="val 18672"/>
            </a:avLst>
          </a:prstGeom>
          <a:solidFill>
            <a:srgbClr val="283157"/>
          </a:solidFill>
          <a:ln w="7620">
            <a:solidFill>
              <a:srgbClr val="414A70"/>
            </a:solidFill>
            <a:prstDash val="solid"/>
          </a:ln>
        </p:spPr>
      </p:sp>
      <p:sp>
        <p:nvSpPr>
          <p:cNvPr id="21" name="Text 18"/>
          <p:cNvSpPr/>
          <p:nvPr/>
        </p:nvSpPr>
        <p:spPr>
          <a:xfrm>
            <a:off x="6278820" y="6748105"/>
            <a:ext cx="143113" cy="259199"/>
          </a:xfrm>
          <a:prstGeom prst="rect">
            <a:avLst/>
          </a:prstGeom>
          <a:noFill/>
          <a:ln/>
        </p:spPr>
        <p:txBody>
          <a:bodyPr wrap="none" rtlCol="0" anchor="t"/>
          <a:lstStyle/>
          <a:p>
            <a:pPr marL="0" indent="0" algn="ctr">
              <a:lnSpc>
                <a:spcPts val="2041"/>
              </a:lnSpc>
              <a:buNone/>
            </a:pPr>
            <a:r>
              <a:rPr lang="en-US" sz="2041" dirty="0">
                <a:solidFill>
                  <a:srgbClr val="EBECEF"/>
                </a:solidFill>
                <a:latin typeface="Fraunces" pitchFamily="34" charset="0"/>
                <a:ea typeface="Fraunces" pitchFamily="34" charset="-122"/>
                <a:cs typeface="Fraunces" pitchFamily="34" charset="-120"/>
              </a:rPr>
              <a:t>3</a:t>
            </a:r>
            <a:endParaRPr lang="en-US" sz="2041" dirty="0"/>
          </a:p>
        </p:txBody>
      </p:sp>
      <p:sp>
        <p:nvSpPr>
          <p:cNvPr id="22" name="Text 19"/>
          <p:cNvSpPr/>
          <p:nvPr/>
        </p:nvSpPr>
        <p:spPr>
          <a:xfrm>
            <a:off x="7300913" y="6661785"/>
            <a:ext cx="2160270"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Middle Age (30-50)</a:t>
            </a:r>
            <a:endParaRPr lang="en-US" sz="1701" dirty="0"/>
          </a:p>
        </p:txBody>
      </p:sp>
      <p:sp>
        <p:nvSpPr>
          <p:cNvPr id="23" name="Text 20"/>
          <p:cNvSpPr/>
          <p:nvPr/>
        </p:nvSpPr>
        <p:spPr>
          <a:xfrm>
            <a:off x="7300913" y="7035284"/>
            <a:ext cx="6724650" cy="276582"/>
          </a:xfrm>
          <a:prstGeom prst="rect">
            <a:avLst/>
          </a:prstGeom>
          <a:noFill/>
          <a:ln/>
        </p:spPr>
        <p:txBody>
          <a:bodyPr wrap="non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Gradual decline in frequency, mix of families and established individuals</a:t>
            </a:r>
            <a:endParaRPr lang="en-US" sz="1361" dirty="0"/>
          </a:p>
        </p:txBody>
      </p:sp>
      <p:sp>
        <p:nvSpPr>
          <p:cNvPr id="24" name="Shape 21"/>
          <p:cNvSpPr/>
          <p:nvPr/>
        </p:nvSpPr>
        <p:spPr>
          <a:xfrm>
            <a:off x="6544806" y="8035230"/>
            <a:ext cx="604837" cy="21550"/>
          </a:xfrm>
          <a:prstGeom prst="roundRect">
            <a:avLst>
              <a:gd name="adj" fmla="val 336822"/>
            </a:avLst>
          </a:prstGeom>
          <a:solidFill>
            <a:srgbClr val="414A70"/>
          </a:solidFill>
          <a:ln/>
        </p:spPr>
      </p:sp>
      <p:sp>
        <p:nvSpPr>
          <p:cNvPr id="25" name="Shape 22"/>
          <p:cNvSpPr/>
          <p:nvPr/>
        </p:nvSpPr>
        <p:spPr>
          <a:xfrm>
            <a:off x="6156067" y="7851696"/>
            <a:ext cx="388739" cy="388739"/>
          </a:xfrm>
          <a:prstGeom prst="roundRect">
            <a:avLst>
              <a:gd name="adj" fmla="val 18672"/>
            </a:avLst>
          </a:prstGeom>
          <a:solidFill>
            <a:srgbClr val="283157"/>
          </a:solidFill>
          <a:ln w="7620">
            <a:solidFill>
              <a:srgbClr val="414A70"/>
            </a:solidFill>
            <a:prstDash val="solid"/>
          </a:ln>
        </p:spPr>
      </p:sp>
      <p:sp>
        <p:nvSpPr>
          <p:cNvPr id="26" name="Text 23"/>
          <p:cNvSpPr/>
          <p:nvPr/>
        </p:nvSpPr>
        <p:spPr>
          <a:xfrm>
            <a:off x="6271081" y="7916466"/>
            <a:ext cx="158591" cy="259199"/>
          </a:xfrm>
          <a:prstGeom prst="rect">
            <a:avLst/>
          </a:prstGeom>
          <a:noFill/>
          <a:ln/>
        </p:spPr>
        <p:txBody>
          <a:bodyPr wrap="none" rtlCol="0" anchor="t"/>
          <a:lstStyle/>
          <a:p>
            <a:pPr marL="0" indent="0" algn="ctr">
              <a:lnSpc>
                <a:spcPts val="2041"/>
              </a:lnSpc>
              <a:buNone/>
            </a:pPr>
            <a:r>
              <a:rPr lang="en-US" sz="2041" dirty="0">
                <a:solidFill>
                  <a:srgbClr val="EBECEF"/>
                </a:solidFill>
                <a:latin typeface="Fraunces" pitchFamily="34" charset="0"/>
                <a:ea typeface="Fraunces" pitchFamily="34" charset="-122"/>
                <a:cs typeface="Fraunces" pitchFamily="34" charset="-120"/>
              </a:rPr>
              <a:t>4</a:t>
            </a:r>
            <a:endParaRPr lang="en-US" sz="2041" dirty="0"/>
          </a:p>
        </p:txBody>
      </p:sp>
      <p:sp>
        <p:nvSpPr>
          <p:cNvPr id="27" name="Text 24"/>
          <p:cNvSpPr/>
          <p:nvPr/>
        </p:nvSpPr>
        <p:spPr>
          <a:xfrm>
            <a:off x="7300913" y="7830145"/>
            <a:ext cx="2160270"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Elderly (60+)</a:t>
            </a:r>
            <a:endParaRPr lang="en-US" sz="1701" dirty="0"/>
          </a:p>
        </p:txBody>
      </p:sp>
      <p:sp>
        <p:nvSpPr>
          <p:cNvPr id="28" name="Text 25"/>
          <p:cNvSpPr/>
          <p:nvPr/>
        </p:nvSpPr>
        <p:spPr>
          <a:xfrm>
            <a:off x="7300913" y="8203644"/>
            <a:ext cx="6724650" cy="276582"/>
          </a:xfrm>
          <a:prstGeom prst="rect">
            <a:avLst/>
          </a:prstGeom>
          <a:noFill/>
          <a:ln/>
        </p:spPr>
        <p:txBody>
          <a:bodyPr wrap="non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Long tail of distribution, fewer elderly passengers present</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sp>
        <p:nvSpPr>
          <p:cNvPr id="4" name="Text 2"/>
          <p:cNvSpPr/>
          <p:nvPr/>
        </p:nvSpPr>
        <p:spPr>
          <a:xfrm>
            <a:off x="1656636" y="899874"/>
            <a:ext cx="9669185" cy="647343"/>
          </a:xfrm>
          <a:prstGeom prst="rect">
            <a:avLst/>
          </a:prstGeom>
          <a:noFill/>
          <a:ln/>
        </p:spPr>
        <p:txBody>
          <a:bodyPr wrap="none" rtlCol="0" anchor="t"/>
          <a:lstStyle/>
          <a:p>
            <a:pPr marL="0" indent="0">
              <a:lnSpc>
                <a:spcPts val="5098"/>
              </a:lnSpc>
              <a:buNone/>
            </a:pPr>
            <a:r>
              <a:rPr lang="en-US" sz="4078" dirty="0">
                <a:solidFill>
                  <a:srgbClr val="FFFFFF"/>
                </a:solidFill>
                <a:latin typeface="Fraunces" pitchFamily="34" charset="0"/>
                <a:ea typeface="Fraunces" pitchFamily="34" charset="-122"/>
                <a:cs typeface="Fraunces" pitchFamily="34" charset="-120"/>
              </a:rPr>
              <a:t>Fare Distribution and Class Correlation</a:t>
            </a:r>
            <a:endParaRPr lang="en-US" sz="4078" dirty="0"/>
          </a:p>
        </p:txBody>
      </p:sp>
      <p:sp>
        <p:nvSpPr>
          <p:cNvPr id="5" name="Text 3"/>
          <p:cNvSpPr/>
          <p:nvPr/>
        </p:nvSpPr>
        <p:spPr>
          <a:xfrm>
            <a:off x="1656636" y="1961555"/>
            <a:ext cx="11317129" cy="1325880"/>
          </a:xfrm>
          <a:prstGeom prst="rect">
            <a:avLst/>
          </a:prstGeom>
          <a:noFill/>
          <a:ln/>
        </p:spPr>
        <p:txBody>
          <a:bodyPr wrap="square" rtlCol="0" anchor="t"/>
          <a:lstStyle/>
          <a:p>
            <a:pPr marL="0" indent="0">
              <a:lnSpc>
                <a:spcPts val="2610"/>
              </a:lnSpc>
              <a:buNone/>
            </a:pPr>
            <a:r>
              <a:rPr lang="en-US" sz="1631" dirty="0">
                <a:solidFill>
                  <a:srgbClr val="EBECEF"/>
                </a:solidFill>
                <a:latin typeface="Epilogue" pitchFamily="34" charset="0"/>
                <a:ea typeface="Epilogue" pitchFamily="34" charset="-122"/>
                <a:cs typeface="Epilogue" pitchFamily="34" charset="-120"/>
              </a:rPr>
              <a:t>Examining the fare distribution provides insights into the economic diversity of Titanic passengers. The histogram reveals a highly right-skewed distribution, with most fares clustered at lower values and a long tail extending to high-priced tickets. This pattern reflects the stratified class system aboard the Titanic, with a large number of third-class passengers and fewer, but more expensive, first-class tickets.</a:t>
            </a:r>
            <a:endParaRPr lang="en-US" sz="1631" dirty="0"/>
          </a:p>
        </p:txBody>
      </p:sp>
      <p:sp>
        <p:nvSpPr>
          <p:cNvPr id="6" name="Text 4"/>
          <p:cNvSpPr/>
          <p:nvPr/>
        </p:nvSpPr>
        <p:spPr>
          <a:xfrm>
            <a:off x="1656636" y="3520440"/>
            <a:ext cx="11317129" cy="1325880"/>
          </a:xfrm>
          <a:prstGeom prst="rect">
            <a:avLst/>
          </a:prstGeom>
          <a:noFill/>
          <a:ln/>
        </p:spPr>
        <p:txBody>
          <a:bodyPr wrap="square" rtlCol="0" anchor="t"/>
          <a:lstStyle/>
          <a:p>
            <a:pPr marL="0" indent="0">
              <a:lnSpc>
                <a:spcPts val="2610"/>
              </a:lnSpc>
              <a:buNone/>
            </a:pPr>
            <a:r>
              <a:rPr lang="en-US" sz="1631" dirty="0">
                <a:solidFill>
                  <a:srgbClr val="EBECEF"/>
                </a:solidFill>
                <a:latin typeface="Epilogue" pitchFamily="34" charset="0"/>
                <a:ea typeface="Epilogue" pitchFamily="34" charset="-122"/>
                <a:cs typeface="Epilogue" pitchFamily="34" charset="-120"/>
              </a:rPr>
              <a:t>When we correlate fares with passenger class, a clear pattern emerges. First-class passengers paid significantly higher fares, often exceeding £100, while third-class fares typically fell below £20. This economic divide played a crucial role in survival rates, as we'll explore in subsequent analyses. The outliers in the fare distribution, some exceeding £500, likely represent luxury suites or large family bookings in first class.</a:t>
            </a:r>
            <a:endParaRPr lang="en-US" sz="1631" dirty="0"/>
          </a:p>
        </p:txBody>
      </p:sp>
      <p:sp>
        <p:nvSpPr>
          <p:cNvPr id="7" name="Text 5"/>
          <p:cNvSpPr/>
          <p:nvPr/>
        </p:nvSpPr>
        <p:spPr>
          <a:xfrm>
            <a:off x="1656636" y="5286494"/>
            <a:ext cx="2589728" cy="323612"/>
          </a:xfrm>
          <a:prstGeom prst="rect">
            <a:avLst/>
          </a:prstGeom>
          <a:noFill/>
          <a:ln/>
        </p:spPr>
        <p:txBody>
          <a:bodyPr wrap="none" rtlCol="0" anchor="t"/>
          <a:lstStyle/>
          <a:p>
            <a:pPr marL="0" indent="0">
              <a:lnSpc>
                <a:spcPts val="2549"/>
              </a:lnSpc>
              <a:buNone/>
            </a:pPr>
            <a:r>
              <a:rPr lang="en-US" sz="2039" dirty="0">
                <a:solidFill>
                  <a:srgbClr val="FFFFFF"/>
                </a:solidFill>
                <a:latin typeface="Fraunces" pitchFamily="34" charset="0"/>
                <a:ea typeface="Fraunces" pitchFamily="34" charset="-122"/>
                <a:cs typeface="Fraunces" pitchFamily="34" charset="-120"/>
              </a:rPr>
              <a:t>Third Class</a:t>
            </a:r>
            <a:endParaRPr lang="en-US" sz="2039" dirty="0"/>
          </a:p>
        </p:txBody>
      </p:sp>
      <p:sp>
        <p:nvSpPr>
          <p:cNvPr id="8" name="Text 6"/>
          <p:cNvSpPr/>
          <p:nvPr/>
        </p:nvSpPr>
        <p:spPr>
          <a:xfrm>
            <a:off x="1656636" y="5817275"/>
            <a:ext cx="3435072" cy="1325880"/>
          </a:xfrm>
          <a:prstGeom prst="rect">
            <a:avLst/>
          </a:prstGeom>
          <a:noFill/>
          <a:ln/>
        </p:spPr>
        <p:txBody>
          <a:bodyPr wrap="square" rtlCol="0" anchor="t"/>
          <a:lstStyle/>
          <a:p>
            <a:pPr marL="0" indent="0">
              <a:lnSpc>
                <a:spcPts val="2610"/>
              </a:lnSpc>
              <a:buNone/>
            </a:pPr>
            <a:r>
              <a:rPr lang="en-US" sz="1631" dirty="0">
                <a:solidFill>
                  <a:srgbClr val="EBECEF"/>
                </a:solidFill>
                <a:latin typeface="Epilogue" pitchFamily="34" charset="0"/>
                <a:ea typeface="Epilogue" pitchFamily="34" charset="-122"/>
                <a:cs typeface="Epilogue" pitchFamily="34" charset="-120"/>
              </a:rPr>
              <a:t>Majority of passengers, fares typically below £20. Represented the working class and emigrants seeking new opportunities.</a:t>
            </a:r>
            <a:endParaRPr lang="en-US" sz="1631" dirty="0"/>
          </a:p>
        </p:txBody>
      </p:sp>
      <p:sp>
        <p:nvSpPr>
          <p:cNvPr id="9" name="Text 7"/>
          <p:cNvSpPr/>
          <p:nvPr/>
        </p:nvSpPr>
        <p:spPr>
          <a:xfrm>
            <a:off x="5604629" y="5286494"/>
            <a:ext cx="2589728" cy="323612"/>
          </a:xfrm>
          <a:prstGeom prst="rect">
            <a:avLst/>
          </a:prstGeom>
          <a:noFill/>
          <a:ln/>
        </p:spPr>
        <p:txBody>
          <a:bodyPr wrap="none" rtlCol="0" anchor="t"/>
          <a:lstStyle/>
          <a:p>
            <a:pPr marL="0" indent="0">
              <a:lnSpc>
                <a:spcPts val="2549"/>
              </a:lnSpc>
              <a:buNone/>
            </a:pPr>
            <a:r>
              <a:rPr lang="en-US" sz="2039" dirty="0">
                <a:solidFill>
                  <a:srgbClr val="FFFFFF"/>
                </a:solidFill>
                <a:latin typeface="Fraunces" pitchFamily="34" charset="0"/>
                <a:ea typeface="Fraunces" pitchFamily="34" charset="-122"/>
                <a:cs typeface="Fraunces" pitchFamily="34" charset="-120"/>
              </a:rPr>
              <a:t>Second Class</a:t>
            </a:r>
            <a:endParaRPr lang="en-US" sz="2039" dirty="0"/>
          </a:p>
        </p:txBody>
      </p:sp>
      <p:sp>
        <p:nvSpPr>
          <p:cNvPr id="10" name="Text 8"/>
          <p:cNvSpPr/>
          <p:nvPr/>
        </p:nvSpPr>
        <p:spPr>
          <a:xfrm>
            <a:off x="5604629" y="5817275"/>
            <a:ext cx="3435072" cy="1325880"/>
          </a:xfrm>
          <a:prstGeom prst="rect">
            <a:avLst/>
          </a:prstGeom>
          <a:noFill/>
          <a:ln/>
        </p:spPr>
        <p:txBody>
          <a:bodyPr wrap="square" rtlCol="0" anchor="t"/>
          <a:lstStyle/>
          <a:p>
            <a:pPr marL="0" indent="0">
              <a:lnSpc>
                <a:spcPts val="2610"/>
              </a:lnSpc>
              <a:buNone/>
            </a:pPr>
            <a:r>
              <a:rPr lang="en-US" sz="1631" dirty="0">
                <a:solidFill>
                  <a:srgbClr val="EBECEF"/>
                </a:solidFill>
                <a:latin typeface="Epilogue" pitchFamily="34" charset="0"/>
                <a:ea typeface="Epilogue" pitchFamily="34" charset="-122"/>
                <a:cs typeface="Epilogue" pitchFamily="34" charset="-120"/>
              </a:rPr>
              <a:t>Middle range of fares, generally between £20 and £50. Often included middle-class travelers and some professionals.</a:t>
            </a:r>
            <a:endParaRPr lang="en-US" sz="1631" dirty="0"/>
          </a:p>
        </p:txBody>
      </p:sp>
      <p:sp>
        <p:nvSpPr>
          <p:cNvPr id="11" name="Text 9"/>
          <p:cNvSpPr/>
          <p:nvPr/>
        </p:nvSpPr>
        <p:spPr>
          <a:xfrm>
            <a:off x="9552623" y="5286494"/>
            <a:ext cx="2589728" cy="323612"/>
          </a:xfrm>
          <a:prstGeom prst="rect">
            <a:avLst/>
          </a:prstGeom>
          <a:noFill/>
          <a:ln/>
        </p:spPr>
        <p:txBody>
          <a:bodyPr wrap="none" rtlCol="0" anchor="t"/>
          <a:lstStyle/>
          <a:p>
            <a:pPr marL="0" indent="0">
              <a:lnSpc>
                <a:spcPts val="2549"/>
              </a:lnSpc>
              <a:buNone/>
            </a:pPr>
            <a:r>
              <a:rPr lang="en-US" sz="2039" dirty="0">
                <a:solidFill>
                  <a:srgbClr val="FFFFFF"/>
                </a:solidFill>
                <a:latin typeface="Fraunces" pitchFamily="34" charset="0"/>
                <a:ea typeface="Fraunces" pitchFamily="34" charset="-122"/>
                <a:cs typeface="Fraunces" pitchFamily="34" charset="-120"/>
              </a:rPr>
              <a:t>First Class</a:t>
            </a:r>
            <a:endParaRPr lang="en-US" sz="2039" dirty="0"/>
          </a:p>
        </p:txBody>
      </p:sp>
      <p:sp>
        <p:nvSpPr>
          <p:cNvPr id="12" name="Text 10"/>
          <p:cNvSpPr/>
          <p:nvPr/>
        </p:nvSpPr>
        <p:spPr>
          <a:xfrm>
            <a:off x="9552623" y="5817275"/>
            <a:ext cx="3435072" cy="1325880"/>
          </a:xfrm>
          <a:prstGeom prst="rect">
            <a:avLst/>
          </a:prstGeom>
          <a:noFill/>
          <a:ln/>
        </p:spPr>
        <p:txBody>
          <a:bodyPr wrap="square" rtlCol="0" anchor="t"/>
          <a:lstStyle/>
          <a:p>
            <a:pPr marL="0" indent="0">
              <a:lnSpc>
                <a:spcPts val="2610"/>
              </a:lnSpc>
              <a:buNone/>
            </a:pPr>
            <a:r>
              <a:rPr lang="en-US" sz="1631" dirty="0">
                <a:solidFill>
                  <a:srgbClr val="EBECEF"/>
                </a:solidFill>
                <a:latin typeface="Epilogue" pitchFamily="34" charset="0"/>
                <a:ea typeface="Epilogue" pitchFamily="34" charset="-122"/>
                <a:cs typeface="Epilogue" pitchFamily="34" charset="-120"/>
              </a:rPr>
              <a:t>Highest fares, many exceeding £100. Included wealthy industrialists, nobles, and high-society figures of the time.</a:t>
            </a:r>
            <a:endParaRPr lang="en-US" sz="163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837652"/>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594967" y="2635448"/>
            <a:ext cx="6038850" cy="540068"/>
          </a:xfrm>
          <a:prstGeom prst="rect">
            <a:avLst/>
          </a:prstGeom>
          <a:noFill/>
          <a:ln/>
        </p:spPr>
        <p:txBody>
          <a:bodyPr wrap="none" rtlCol="0" anchor="t"/>
          <a:lstStyle/>
          <a:p>
            <a:pPr marL="0" indent="0">
              <a:lnSpc>
                <a:spcPts val="4253"/>
              </a:lnSpc>
              <a:buNone/>
            </a:pPr>
            <a:r>
              <a:rPr lang="en-US" sz="3402" dirty="0">
                <a:solidFill>
                  <a:srgbClr val="FFFFFF"/>
                </a:solidFill>
                <a:latin typeface="Fraunces" pitchFamily="34" charset="0"/>
                <a:ea typeface="Fraunces" pitchFamily="34" charset="-122"/>
                <a:cs typeface="Fraunces" pitchFamily="34" charset="-120"/>
              </a:rPr>
              <a:t>Gender and Survival Analysis</a:t>
            </a:r>
            <a:endParaRPr lang="en-US" sz="3402" dirty="0"/>
          </a:p>
        </p:txBody>
      </p:sp>
      <p:sp>
        <p:nvSpPr>
          <p:cNvPr id="6" name="Text 3"/>
          <p:cNvSpPr/>
          <p:nvPr/>
        </p:nvSpPr>
        <p:spPr>
          <a:xfrm>
            <a:off x="2594967" y="3434715"/>
            <a:ext cx="9440347" cy="1106329"/>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One of the most striking patterns in the Titanic dataset is the significant difference in survival rates between male and female passengers. Our analysis reveals a stark contrast: women had a much higher chance of survival compared to men. This aligns with the well-known "women and children first" protocol followed during the evacuation.</a:t>
            </a:r>
            <a:endParaRPr lang="en-US" sz="1361" dirty="0"/>
          </a:p>
        </p:txBody>
      </p:sp>
      <p:sp>
        <p:nvSpPr>
          <p:cNvPr id="7" name="Text 4"/>
          <p:cNvSpPr/>
          <p:nvPr/>
        </p:nvSpPr>
        <p:spPr>
          <a:xfrm>
            <a:off x="2594967" y="4735354"/>
            <a:ext cx="9440347" cy="1106329"/>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The bar plot visualizes this disparity clearly, showing that a majority of female passengers survived, while only a small proportion of male passengers did. This gender-based difference in survival rates was consistent across all passenger classes, though it was most pronounced in first and second class. This insight is crucial for our predictive modeling, as gender emerges as one of the strongest predictors of survival.</a:t>
            </a:r>
            <a:endParaRPr lang="en-US" sz="1361" dirty="0"/>
          </a:p>
        </p:txBody>
      </p:sp>
      <p:pic>
        <p:nvPicPr>
          <p:cNvPr id="8" name="Image 1" descr="preencoded.png"/>
          <p:cNvPicPr>
            <a:picLocks noChangeAspect="1"/>
          </p:cNvPicPr>
          <p:nvPr/>
        </p:nvPicPr>
        <p:blipFill>
          <a:blip r:embed="rId4"/>
          <a:stretch>
            <a:fillRect/>
          </a:stretch>
        </p:blipFill>
        <p:spPr>
          <a:xfrm>
            <a:off x="2594967" y="6035992"/>
            <a:ext cx="2360057" cy="691277"/>
          </a:xfrm>
          <a:prstGeom prst="rect">
            <a:avLst/>
          </a:prstGeom>
        </p:spPr>
      </p:pic>
      <p:sp>
        <p:nvSpPr>
          <p:cNvPr id="9" name="Text 5"/>
          <p:cNvSpPr/>
          <p:nvPr/>
        </p:nvSpPr>
        <p:spPr>
          <a:xfrm>
            <a:off x="2767727" y="6986468"/>
            <a:ext cx="2014538" cy="539829"/>
          </a:xfrm>
          <a:prstGeom prst="rect">
            <a:avLst/>
          </a:prstGeom>
          <a:noFill/>
          <a:ln/>
        </p:spPr>
        <p:txBody>
          <a:bodyPr wrap="squar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Data Preprocessing</a:t>
            </a:r>
            <a:endParaRPr lang="en-US" sz="1701" dirty="0"/>
          </a:p>
        </p:txBody>
      </p:sp>
      <p:sp>
        <p:nvSpPr>
          <p:cNvPr id="10" name="Text 6"/>
          <p:cNvSpPr/>
          <p:nvPr/>
        </p:nvSpPr>
        <p:spPr>
          <a:xfrm>
            <a:off x="2767727" y="7629882"/>
            <a:ext cx="2014538" cy="553164"/>
          </a:xfrm>
          <a:prstGeom prst="rect">
            <a:avLst/>
          </a:prstGeom>
          <a:noFill/>
          <a:ln/>
        </p:spPr>
        <p:txBody>
          <a:bodyPr wrap="squar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Encode gender: Male = 0, Female = 1</a:t>
            </a:r>
            <a:endParaRPr lang="en-US" sz="1361" dirty="0"/>
          </a:p>
        </p:txBody>
      </p:sp>
      <p:pic>
        <p:nvPicPr>
          <p:cNvPr id="11" name="Image 2" descr="preencoded.png"/>
          <p:cNvPicPr>
            <a:picLocks noChangeAspect="1"/>
          </p:cNvPicPr>
          <p:nvPr/>
        </p:nvPicPr>
        <p:blipFill>
          <a:blip r:embed="rId5"/>
          <a:stretch>
            <a:fillRect/>
          </a:stretch>
        </p:blipFill>
        <p:spPr>
          <a:xfrm>
            <a:off x="4955024" y="6035992"/>
            <a:ext cx="2360057" cy="691277"/>
          </a:xfrm>
          <a:prstGeom prst="rect">
            <a:avLst/>
          </a:prstGeom>
        </p:spPr>
      </p:pic>
      <p:sp>
        <p:nvSpPr>
          <p:cNvPr id="12" name="Text 7"/>
          <p:cNvSpPr/>
          <p:nvPr/>
        </p:nvSpPr>
        <p:spPr>
          <a:xfrm>
            <a:off x="5127784" y="6986468"/>
            <a:ext cx="2014538"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Visualization</a:t>
            </a:r>
            <a:endParaRPr lang="en-US" sz="1701" dirty="0"/>
          </a:p>
        </p:txBody>
      </p:sp>
      <p:sp>
        <p:nvSpPr>
          <p:cNvPr id="13" name="Text 8"/>
          <p:cNvSpPr/>
          <p:nvPr/>
        </p:nvSpPr>
        <p:spPr>
          <a:xfrm>
            <a:off x="5127784" y="7359968"/>
            <a:ext cx="2014538" cy="829747"/>
          </a:xfrm>
          <a:prstGeom prst="rect">
            <a:avLst/>
          </a:prstGeom>
          <a:noFill/>
          <a:ln/>
        </p:spPr>
        <p:txBody>
          <a:bodyPr wrap="squar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Create stacked bar plot of survival by gender</a:t>
            </a:r>
            <a:endParaRPr lang="en-US" sz="1361" dirty="0"/>
          </a:p>
        </p:txBody>
      </p:sp>
      <p:pic>
        <p:nvPicPr>
          <p:cNvPr id="14" name="Image 3" descr="preencoded.png"/>
          <p:cNvPicPr>
            <a:picLocks noChangeAspect="1"/>
          </p:cNvPicPr>
          <p:nvPr/>
        </p:nvPicPr>
        <p:blipFill>
          <a:blip r:embed="rId6"/>
          <a:stretch>
            <a:fillRect/>
          </a:stretch>
        </p:blipFill>
        <p:spPr>
          <a:xfrm>
            <a:off x="7315081" y="6035992"/>
            <a:ext cx="2360057" cy="691277"/>
          </a:xfrm>
          <a:prstGeom prst="rect">
            <a:avLst/>
          </a:prstGeom>
        </p:spPr>
      </p:pic>
      <p:sp>
        <p:nvSpPr>
          <p:cNvPr id="15" name="Text 9"/>
          <p:cNvSpPr/>
          <p:nvPr/>
        </p:nvSpPr>
        <p:spPr>
          <a:xfrm>
            <a:off x="7487841" y="6986468"/>
            <a:ext cx="2014538"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Statistical Analysis</a:t>
            </a:r>
            <a:endParaRPr lang="en-US" sz="1701" dirty="0"/>
          </a:p>
        </p:txBody>
      </p:sp>
      <p:sp>
        <p:nvSpPr>
          <p:cNvPr id="16" name="Text 10"/>
          <p:cNvSpPr/>
          <p:nvPr/>
        </p:nvSpPr>
        <p:spPr>
          <a:xfrm>
            <a:off x="7487841" y="7359968"/>
            <a:ext cx="2014538" cy="553164"/>
          </a:xfrm>
          <a:prstGeom prst="rect">
            <a:avLst/>
          </a:prstGeom>
          <a:noFill/>
          <a:ln/>
        </p:spPr>
        <p:txBody>
          <a:bodyPr wrap="squar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Calculate survival rates and chi-square test</a:t>
            </a:r>
            <a:endParaRPr lang="en-US" sz="1361" dirty="0"/>
          </a:p>
        </p:txBody>
      </p:sp>
      <p:pic>
        <p:nvPicPr>
          <p:cNvPr id="17" name="Image 4" descr="preencoded.png"/>
          <p:cNvPicPr>
            <a:picLocks noChangeAspect="1"/>
          </p:cNvPicPr>
          <p:nvPr/>
        </p:nvPicPr>
        <p:blipFill>
          <a:blip r:embed="rId7"/>
          <a:stretch>
            <a:fillRect/>
          </a:stretch>
        </p:blipFill>
        <p:spPr>
          <a:xfrm>
            <a:off x="9675138" y="6035992"/>
            <a:ext cx="2360176" cy="691277"/>
          </a:xfrm>
          <a:prstGeom prst="rect">
            <a:avLst/>
          </a:prstGeom>
        </p:spPr>
      </p:pic>
      <p:sp>
        <p:nvSpPr>
          <p:cNvPr id="18" name="Text 11"/>
          <p:cNvSpPr/>
          <p:nvPr/>
        </p:nvSpPr>
        <p:spPr>
          <a:xfrm>
            <a:off x="9847898" y="6986468"/>
            <a:ext cx="2014657"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Model Integration</a:t>
            </a:r>
            <a:endParaRPr lang="en-US" sz="1701" dirty="0"/>
          </a:p>
        </p:txBody>
      </p:sp>
      <p:sp>
        <p:nvSpPr>
          <p:cNvPr id="19" name="Text 12"/>
          <p:cNvSpPr/>
          <p:nvPr/>
        </p:nvSpPr>
        <p:spPr>
          <a:xfrm>
            <a:off x="9847898" y="7359968"/>
            <a:ext cx="2014657" cy="829747"/>
          </a:xfrm>
          <a:prstGeom prst="rect">
            <a:avLst/>
          </a:prstGeom>
          <a:noFill/>
          <a:ln/>
        </p:spPr>
        <p:txBody>
          <a:bodyPr wrap="squar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Include gender as key feature in predictive models</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522375"/>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594967" y="2635448"/>
            <a:ext cx="8860155" cy="540068"/>
          </a:xfrm>
          <a:prstGeom prst="rect">
            <a:avLst/>
          </a:prstGeom>
          <a:noFill/>
          <a:ln/>
        </p:spPr>
        <p:txBody>
          <a:bodyPr wrap="none" rtlCol="0" anchor="t"/>
          <a:lstStyle/>
          <a:p>
            <a:pPr marL="0" indent="0">
              <a:lnSpc>
                <a:spcPts val="4253"/>
              </a:lnSpc>
              <a:buNone/>
            </a:pPr>
            <a:r>
              <a:rPr lang="en-US" sz="3402" dirty="0">
                <a:solidFill>
                  <a:srgbClr val="FFFFFF"/>
                </a:solidFill>
                <a:latin typeface="Fraunces" pitchFamily="34" charset="0"/>
                <a:ea typeface="Fraunces" pitchFamily="34" charset="-122"/>
                <a:cs typeface="Fraunces" pitchFamily="34" charset="-120"/>
              </a:rPr>
              <a:t>Embarkation Port and Survival Correlation</a:t>
            </a:r>
            <a:endParaRPr lang="en-US" sz="3402" dirty="0"/>
          </a:p>
        </p:txBody>
      </p:sp>
      <p:sp>
        <p:nvSpPr>
          <p:cNvPr id="6" name="Text 3"/>
          <p:cNvSpPr/>
          <p:nvPr/>
        </p:nvSpPr>
        <p:spPr>
          <a:xfrm>
            <a:off x="2594967" y="3434715"/>
            <a:ext cx="9440347" cy="829747"/>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The Titanic's journey began with passengers embarking from three ports: Southampton (S), Cherbourg (C), and Queenstown (Q). Our analysis explores whether the embarkation point had any correlation with survival rates. Interestingly, we found some variations in survival percentages among passengers from different ports.</a:t>
            </a:r>
            <a:endParaRPr lang="en-US" sz="1361" dirty="0"/>
          </a:p>
        </p:txBody>
      </p:sp>
      <p:sp>
        <p:nvSpPr>
          <p:cNvPr id="7" name="Text 4"/>
          <p:cNvSpPr/>
          <p:nvPr/>
        </p:nvSpPr>
        <p:spPr>
          <a:xfrm>
            <a:off x="2594967" y="4458772"/>
            <a:ext cx="9440347" cy="1382911"/>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Cherbourg passengers showed the highest survival rate, followed by Queenstown, with Southampton having the lowest. This pattern might be influenced by factors such as passenger class distribution at each port or the order of boarding. However, it's important to note that the majority of passengers embarked at Southampton, which may affect the statistical significance of these differences. We used one-hot encoding to incorporate this categorical data into our machine learning models effectively.</a:t>
            </a:r>
            <a:endParaRPr lang="en-US" sz="1361" dirty="0"/>
          </a:p>
        </p:txBody>
      </p:sp>
      <p:sp>
        <p:nvSpPr>
          <p:cNvPr id="8" name="Shape 5"/>
          <p:cNvSpPr/>
          <p:nvPr/>
        </p:nvSpPr>
        <p:spPr>
          <a:xfrm>
            <a:off x="2594967" y="6035992"/>
            <a:ext cx="9440347" cy="2011204"/>
          </a:xfrm>
          <a:prstGeom prst="roundRect">
            <a:avLst>
              <a:gd name="adj" fmla="val 3609"/>
            </a:avLst>
          </a:prstGeom>
          <a:noFill/>
          <a:ln w="7620">
            <a:solidFill>
              <a:srgbClr val="FFFFFF">
                <a:alpha val="24000"/>
              </a:srgbClr>
            </a:solidFill>
            <a:prstDash val="solid"/>
          </a:ln>
        </p:spPr>
      </p:sp>
      <p:sp>
        <p:nvSpPr>
          <p:cNvPr id="9" name="Shape 6"/>
          <p:cNvSpPr/>
          <p:nvPr/>
        </p:nvSpPr>
        <p:spPr>
          <a:xfrm>
            <a:off x="2602587" y="6043613"/>
            <a:ext cx="9424154" cy="498991"/>
          </a:xfrm>
          <a:prstGeom prst="rect">
            <a:avLst/>
          </a:prstGeom>
          <a:solidFill>
            <a:srgbClr val="FFFFFF">
              <a:alpha val="4000"/>
            </a:srgbClr>
          </a:solidFill>
          <a:ln/>
        </p:spPr>
      </p:sp>
      <p:sp>
        <p:nvSpPr>
          <p:cNvPr id="10" name="Text 7"/>
          <p:cNvSpPr/>
          <p:nvPr/>
        </p:nvSpPr>
        <p:spPr>
          <a:xfrm>
            <a:off x="2776537" y="6154817"/>
            <a:ext cx="279165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Port</a:t>
            </a:r>
            <a:endParaRPr lang="en-US" sz="1361" dirty="0"/>
          </a:p>
        </p:txBody>
      </p:sp>
      <p:sp>
        <p:nvSpPr>
          <p:cNvPr id="11" name="Text 8"/>
          <p:cNvSpPr/>
          <p:nvPr/>
        </p:nvSpPr>
        <p:spPr>
          <a:xfrm>
            <a:off x="5921335" y="6154817"/>
            <a:ext cx="278784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Passengers</a:t>
            </a:r>
            <a:endParaRPr lang="en-US" sz="1361" dirty="0"/>
          </a:p>
        </p:txBody>
      </p:sp>
      <p:sp>
        <p:nvSpPr>
          <p:cNvPr id="12" name="Text 9"/>
          <p:cNvSpPr/>
          <p:nvPr/>
        </p:nvSpPr>
        <p:spPr>
          <a:xfrm>
            <a:off x="9062323" y="6154817"/>
            <a:ext cx="279165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Survival Rate</a:t>
            </a:r>
            <a:endParaRPr lang="en-US" sz="1361" dirty="0"/>
          </a:p>
        </p:txBody>
      </p:sp>
      <p:sp>
        <p:nvSpPr>
          <p:cNvPr id="13" name="Shape 10"/>
          <p:cNvSpPr/>
          <p:nvPr/>
        </p:nvSpPr>
        <p:spPr>
          <a:xfrm>
            <a:off x="2602587" y="6542603"/>
            <a:ext cx="9424154" cy="498991"/>
          </a:xfrm>
          <a:prstGeom prst="rect">
            <a:avLst/>
          </a:prstGeom>
          <a:solidFill>
            <a:srgbClr val="000000">
              <a:alpha val="4000"/>
            </a:srgbClr>
          </a:solidFill>
          <a:ln/>
        </p:spPr>
      </p:sp>
      <p:sp>
        <p:nvSpPr>
          <p:cNvPr id="14" name="Text 11"/>
          <p:cNvSpPr/>
          <p:nvPr/>
        </p:nvSpPr>
        <p:spPr>
          <a:xfrm>
            <a:off x="2776537" y="6653808"/>
            <a:ext cx="279165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Southampton (S)</a:t>
            </a:r>
            <a:endParaRPr lang="en-US" sz="1361" dirty="0"/>
          </a:p>
        </p:txBody>
      </p:sp>
      <p:sp>
        <p:nvSpPr>
          <p:cNvPr id="15" name="Text 12"/>
          <p:cNvSpPr/>
          <p:nvPr/>
        </p:nvSpPr>
        <p:spPr>
          <a:xfrm>
            <a:off x="5921335" y="6653808"/>
            <a:ext cx="278784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644</a:t>
            </a:r>
            <a:endParaRPr lang="en-US" sz="1361" dirty="0"/>
          </a:p>
        </p:txBody>
      </p:sp>
      <p:sp>
        <p:nvSpPr>
          <p:cNvPr id="16" name="Text 13"/>
          <p:cNvSpPr/>
          <p:nvPr/>
        </p:nvSpPr>
        <p:spPr>
          <a:xfrm>
            <a:off x="9062323" y="6653808"/>
            <a:ext cx="279165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33.7%</a:t>
            </a:r>
            <a:endParaRPr lang="en-US" sz="1361" dirty="0"/>
          </a:p>
        </p:txBody>
      </p:sp>
      <p:sp>
        <p:nvSpPr>
          <p:cNvPr id="17" name="Shape 14"/>
          <p:cNvSpPr/>
          <p:nvPr/>
        </p:nvSpPr>
        <p:spPr>
          <a:xfrm>
            <a:off x="2602587" y="7041594"/>
            <a:ext cx="9424154" cy="498991"/>
          </a:xfrm>
          <a:prstGeom prst="rect">
            <a:avLst/>
          </a:prstGeom>
          <a:solidFill>
            <a:srgbClr val="FFFFFF">
              <a:alpha val="4000"/>
            </a:srgbClr>
          </a:solidFill>
          <a:ln/>
        </p:spPr>
      </p:sp>
      <p:sp>
        <p:nvSpPr>
          <p:cNvPr id="18" name="Text 15"/>
          <p:cNvSpPr/>
          <p:nvPr/>
        </p:nvSpPr>
        <p:spPr>
          <a:xfrm>
            <a:off x="2776537" y="7152799"/>
            <a:ext cx="279165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Cherbourg (C)</a:t>
            </a:r>
            <a:endParaRPr lang="en-US" sz="1361" dirty="0"/>
          </a:p>
        </p:txBody>
      </p:sp>
      <p:sp>
        <p:nvSpPr>
          <p:cNvPr id="19" name="Text 16"/>
          <p:cNvSpPr/>
          <p:nvPr/>
        </p:nvSpPr>
        <p:spPr>
          <a:xfrm>
            <a:off x="5921335" y="7152799"/>
            <a:ext cx="278784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168</a:t>
            </a:r>
            <a:endParaRPr lang="en-US" sz="1361" dirty="0"/>
          </a:p>
        </p:txBody>
      </p:sp>
      <p:sp>
        <p:nvSpPr>
          <p:cNvPr id="20" name="Text 17"/>
          <p:cNvSpPr/>
          <p:nvPr/>
        </p:nvSpPr>
        <p:spPr>
          <a:xfrm>
            <a:off x="9062323" y="7152799"/>
            <a:ext cx="279165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55.4%</a:t>
            </a:r>
            <a:endParaRPr lang="en-US" sz="1361" dirty="0"/>
          </a:p>
        </p:txBody>
      </p:sp>
      <p:sp>
        <p:nvSpPr>
          <p:cNvPr id="21" name="Shape 18"/>
          <p:cNvSpPr/>
          <p:nvPr/>
        </p:nvSpPr>
        <p:spPr>
          <a:xfrm>
            <a:off x="2602587" y="7540585"/>
            <a:ext cx="9424154" cy="498991"/>
          </a:xfrm>
          <a:prstGeom prst="rect">
            <a:avLst/>
          </a:prstGeom>
          <a:solidFill>
            <a:srgbClr val="000000">
              <a:alpha val="4000"/>
            </a:srgbClr>
          </a:solidFill>
          <a:ln/>
        </p:spPr>
      </p:sp>
      <p:sp>
        <p:nvSpPr>
          <p:cNvPr id="22" name="Text 19"/>
          <p:cNvSpPr/>
          <p:nvPr/>
        </p:nvSpPr>
        <p:spPr>
          <a:xfrm>
            <a:off x="2776537" y="7651790"/>
            <a:ext cx="279165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Queenstown (Q)</a:t>
            </a:r>
            <a:endParaRPr lang="en-US" sz="1361" dirty="0"/>
          </a:p>
        </p:txBody>
      </p:sp>
      <p:sp>
        <p:nvSpPr>
          <p:cNvPr id="23" name="Text 20"/>
          <p:cNvSpPr/>
          <p:nvPr/>
        </p:nvSpPr>
        <p:spPr>
          <a:xfrm>
            <a:off x="5921335" y="7651790"/>
            <a:ext cx="278784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77</a:t>
            </a:r>
            <a:endParaRPr lang="en-US" sz="1361" dirty="0"/>
          </a:p>
        </p:txBody>
      </p:sp>
      <p:sp>
        <p:nvSpPr>
          <p:cNvPr id="24" name="Text 21"/>
          <p:cNvSpPr/>
          <p:nvPr/>
        </p:nvSpPr>
        <p:spPr>
          <a:xfrm>
            <a:off x="9062323" y="7651790"/>
            <a:ext cx="2791658" cy="276582"/>
          </a:xfrm>
          <a:prstGeom prst="rect">
            <a:avLst/>
          </a:prstGeom>
          <a:noFill/>
          <a:ln/>
        </p:spPr>
        <p:txBody>
          <a:bodyPr wrap="non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39.0%</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11478458"/>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0" y="0"/>
            <a:ext cx="5486400" cy="11478458"/>
          </a:xfrm>
          <a:prstGeom prst="rect">
            <a:avLst/>
          </a:prstGeom>
        </p:spPr>
      </p:pic>
      <p:sp>
        <p:nvSpPr>
          <p:cNvPr id="5" name="Text 2"/>
          <p:cNvSpPr/>
          <p:nvPr/>
        </p:nvSpPr>
        <p:spPr>
          <a:xfrm>
            <a:off x="6091238" y="475178"/>
            <a:ext cx="7722394" cy="540068"/>
          </a:xfrm>
          <a:prstGeom prst="rect">
            <a:avLst/>
          </a:prstGeom>
          <a:noFill/>
          <a:ln/>
        </p:spPr>
        <p:txBody>
          <a:bodyPr wrap="none" rtlCol="0" anchor="t"/>
          <a:lstStyle/>
          <a:p>
            <a:pPr marL="0" indent="0">
              <a:lnSpc>
                <a:spcPts val="4253"/>
              </a:lnSpc>
              <a:buNone/>
            </a:pPr>
            <a:r>
              <a:rPr lang="en-US" sz="3402" dirty="0">
                <a:solidFill>
                  <a:srgbClr val="FFFFFF"/>
                </a:solidFill>
                <a:latin typeface="Fraunces" pitchFamily="34" charset="0"/>
                <a:ea typeface="Fraunces" pitchFamily="34" charset="-122"/>
                <a:cs typeface="Fraunces" pitchFamily="34" charset="-120"/>
              </a:rPr>
              <a:t>Machine Learning Model Comparison</a:t>
            </a:r>
            <a:endParaRPr lang="en-US" sz="3402" dirty="0"/>
          </a:p>
        </p:txBody>
      </p:sp>
      <p:sp>
        <p:nvSpPr>
          <p:cNvPr id="6" name="Text 3"/>
          <p:cNvSpPr/>
          <p:nvPr/>
        </p:nvSpPr>
        <p:spPr>
          <a:xfrm>
            <a:off x="6091238" y="1274445"/>
            <a:ext cx="7934325" cy="1106329"/>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To predict Titanic passenger survival, we implemented and compared five popular machine learning models: Logistic Regression, Decision Tree, Random Forest, Gradient Boosting, and Support Vector Machine (SVM). Each model was trained on a subset of the data and evaluated using accuracy, precision, recall, and F1 score metrics.</a:t>
            </a:r>
            <a:endParaRPr lang="en-US" sz="1361" dirty="0"/>
          </a:p>
        </p:txBody>
      </p:sp>
      <p:sp>
        <p:nvSpPr>
          <p:cNvPr id="7" name="Text 4"/>
          <p:cNvSpPr/>
          <p:nvPr/>
        </p:nvSpPr>
        <p:spPr>
          <a:xfrm>
            <a:off x="6091238" y="2575084"/>
            <a:ext cx="7934325" cy="1659493"/>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Our analysis revealed that Logistic Regression performed best, achieving the highest F1 score of 0.764. This was closely followed by Random Forest and Gradient Boosting. The Decision Tree model showed moderate performance, while SVM underperformed in this particular dataset. These results highlight the effectiveness of simpler models like Logistic Regression for this binary classification task, possibly due to the limited feature set and relatively small dataset size.</a:t>
            </a:r>
            <a:endParaRPr lang="en-US" sz="1361" dirty="0"/>
          </a:p>
        </p:txBody>
      </p:sp>
      <p:pic>
        <p:nvPicPr>
          <p:cNvPr id="8" name="Image 1" descr="preencoded.png"/>
          <p:cNvPicPr>
            <a:picLocks noChangeAspect="1"/>
          </p:cNvPicPr>
          <p:nvPr/>
        </p:nvPicPr>
        <p:blipFill>
          <a:blip r:embed="rId4"/>
          <a:stretch>
            <a:fillRect/>
          </a:stretch>
        </p:blipFill>
        <p:spPr>
          <a:xfrm>
            <a:off x="6091238" y="4428887"/>
            <a:ext cx="431959" cy="431959"/>
          </a:xfrm>
          <a:prstGeom prst="rect">
            <a:avLst/>
          </a:prstGeom>
        </p:spPr>
      </p:pic>
      <p:sp>
        <p:nvSpPr>
          <p:cNvPr id="9" name="Text 5"/>
          <p:cNvSpPr/>
          <p:nvPr/>
        </p:nvSpPr>
        <p:spPr>
          <a:xfrm>
            <a:off x="6091238" y="5033605"/>
            <a:ext cx="2160270"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Logistic Regression</a:t>
            </a:r>
            <a:endParaRPr lang="en-US" sz="1701" dirty="0"/>
          </a:p>
        </p:txBody>
      </p:sp>
      <p:sp>
        <p:nvSpPr>
          <p:cNvPr id="10" name="Text 6"/>
          <p:cNvSpPr/>
          <p:nvPr/>
        </p:nvSpPr>
        <p:spPr>
          <a:xfrm>
            <a:off x="6091238" y="5407104"/>
            <a:ext cx="7934325" cy="276582"/>
          </a:xfrm>
          <a:prstGeom prst="rect">
            <a:avLst/>
          </a:prstGeom>
          <a:noFill/>
          <a:ln/>
        </p:spPr>
        <p:txBody>
          <a:bodyPr wrap="non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Best performer with F1 score of 0.764</a:t>
            </a:r>
            <a:endParaRPr lang="en-US" sz="1361" dirty="0"/>
          </a:p>
        </p:txBody>
      </p:sp>
      <p:pic>
        <p:nvPicPr>
          <p:cNvPr id="11" name="Image 2" descr="preencoded.png"/>
          <p:cNvPicPr>
            <a:picLocks noChangeAspect="1"/>
          </p:cNvPicPr>
          <p:nvPr/>
        </p:nvPicPr>
        <p:blipFill>
          <a:blip r:embed="rId5"/>
          <a:stretch>
            <a:fillRect/>
          </a:stretch>
        </p:blipFill>
        <p:spPr>
          <a:xfrm>
            <a:off x="6091238" y="6202085"/>
            <a:ext cx="431959" cy="431959"/>
          </a:xfrm>
          <a:prstGeom prst="rect">
            <a:avLst/>
          </a:prstGeom>
        </p:spPr>
      </p:pic>
      <p:sp>
        <p:nvSpPr>
          <p:cNvPr id="12" name="Text 7"/>
          <p:cNvSpPr/>
          <p:nvPr/>
        </p:nvSpPr>
        <p:spPr>
          <a:xfrm>
            <a:off x="6091238" y="6806803"/>
            <a:ext cx="2160270"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Random Forest</a:t>
            </a:r>
            <a:endParaRPr lang="en-US" sz="1701" dirty="0"/>
          </a:p>
        </p:txBody>
      </p:sp>
      <p:sp>
        <p:nvSpPr>
          <p:cNvPr id="13" name="Text 8"/>
          <p:cNvSpPr/>
          <p:nvPr/>
        </p:nvSpPr>
        <p:spPr>
          <a:xfrm>
            <a:off x="6091238" y="7180302"/>
            <a:ext cx="7934325" cy="276582"/>
          </a:xfrm>
          <a:prstGeom prst="rect">
            <a:avLst/>
          </a:prstGeom>
          <a:noFill/>
          <a:ln/>
        </p:spPr>
        <p:txBody>
          <a:bodyPr wrap="non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Close second with robust performance</a:t>
            </a:r>
            <a:endParaRPr lang="en-US" sz="1361" dirty="0"/>
          </a:p>
        </p:txBody>
      </p:sp>
      <p:pic>
        <p:nvPicPr>
          <p:cNvPr id="14" name="Image 3" descr="preencoded.png"/>
          <p:cNvPicPr>
            <a:picLocks noChangeAspect="1"/>
          </p:cNvPicPr>
          <p:nvPr/>
        </p:nvPicPr>
        <p:blipFill>
          <a:blip r:embed="rId6"/>
          <a:stretch>
            <a:fillRect/>
          </a:stretch>
        </p:blipFill>
        <p:spPr>
          <a:xfrm>
            <a:off x="6091238" y="7975283"/>
            <a:ext cx="431959" cy="431959"/>
          </a:xfrm>
          <a:prstGeom prst="rect">
            <a:avLst/>
          </a:prstGeom>
        </p:spPr>
      </p:pic>
      <p:sp>
        <p:nvSpPr>
          <p:cNvPr id="15" name="Text 9"/>
          <p:cNvSpPr/>
          <p:nvPr/>
        </p:nvSpPr>
        <p:spPr>
          <a:xfrm>
            <a:off x="6091238" y="8580001"/>
            <a:ext cx="2160270"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Gradient Boosting</a:t>
            </a:r>
            <a:endParaRPr lang="en-US" sz="1701" dirty="0"/>
          </a:p>
        </p:txBody>
      </p:sp>
      <p:sp>
        <p:nvSpPr>
          <p:cNvPr id="16" name="Text 10"/>
          <p:cNvSpPr/>
          <p:nvPr/>
        </p:nvSpPr>
        <p:spPr>
          <a:xfrm>
            <a:off x="6091238" y="8953500"/>
            <a:ext cx="7934325" cy="276582"/>
          </a:xfrm>
          <a:prstGeom prst="rect">
            <a:avLst/>
          </a:prstGeom>
          <a:noFill/>
          <a:ln/>
        </p:spPr>
        <p:txBody>
          <a:bodyPr wrap="non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Strong contender, slightly behind Random Forest</a:t>
            </a:r>
            <a:endParaRPr lang="en-US" sz="1361" dirty="0"/>
          </a:p>
        </p:txBody>
      </p:sp>
      <p:pic>
        <p:nvPicPr>
          <p:cNvPr id="17" name="Image 4" descr="preencoded.png"/>
          <p:cNvPicPr>
            <a:picLocks noChangeAspect="1"/>
          </p:cNvPicPr>
          <p:nvPr/>
        </p:nvPicPr>
        <p:blipFill>
          <a:blip r:embed="rId7"/>
          <a:stretch>
            <a:fillRect/>
          </a:stretch>
        </p:blipFill>
        <p:spPr>
          <a:xfrm>
            <a:off x="6091238" y="9748480"/>
            <a:ext cx="431959" cy="431959"/>
          </a:xfrm>
          <a:prstGeom prst="rect">
            <a:avLst/>
          </a:prstGeom>
        </p:spPr>
      </p:pic>
      <p:sp>
        <p:nvSpPr>
          <p:cNvPr id="18" name="Text 11"/>
          <p:cNvSpPr/>
          <p:nvPr/>
        </p:nvSpPr>
        <p:spPr>
          <a:xfrm>
            <a:off x="6091238" y="10353199"/>
            <a:ext cx="2160270" cy="269915"/>
          </a:xfrm>
          <a:prstGeom prst="rect">
            <a:avLst/>
          </a:prstGeom>
          <a:noFill/>
          <a:ln/>
        </p:spPr>
        <p:txBody>
          <a:bodyPr wrap="none" rtlCol="0" anchor="t"/>
          <a:lstStyle/>
          <a:p>
            <a:pPr marL="0" indent="0" algn="l">
              <a:lnSpc>
                <a:spcPts val="2126"/>
              </a:lnSpc>
              <a:buNone/>
            </a:pPr>
            <a:r>
              <a:rPr lang="en-US" sz="1701" dirty="0">
                <a:solidFill>
                  <a:srgbClr val="EBECEF"/>
                </a:solidFill>
                <a:latin typeface="Fraunces" pitchFamily="34" charset="0"/>
                <a:ea typeface="Fraunces" pitchFamily="34" charset="-122"/>
                <a:cs typeface="Fraunces" pitchFamily="34" charset="-120"/>
              </a:rPr>
              <a:t>SVM</a:t>
            </a:r>
            <a:endParaRPr lang="en-US" sz="1701" dirty="0"/>
          </a:p>
        </p:txBody>
      </p:sp>
      <p:sp>
        <p:nvSpPr>
          <p:cNvPr id="19" name="Text 12"/>
          <p:cNvSpPr/>
          <p:nvPr/>
        </p:nvSpPr>
        <p:spPr>
          <a:xfrm>
            <a:off x="6091238" y="10726698"/>
            <a:ext cx="7934325" cy="276582"/>
          </a:xfrm>
          <a:prstGeom prst="rect">
            <a:avLst/>
          </a:prstGeom>
          <a:noFill/>
          <a:ln/>
        </p:spPr>
        <p:txBody>
          <a:bodyPr wrap="none" rtlCol="0" anchor="t"/>
          <a:lstStyle/>
          <a:p>
            <a:pPr marL="0" indent="0" algn="l">
              <a:lnSpc>
                <a:spcPts val="2177"/>
              </a:lnSpc>
              <a:buNone/>
            </a:pPr>
            <a:r>
              <a:rPr lang="en-US" sz="1361" dirty="0">
                <a:solidFill>
                  <a:srgbClr val="EBECEF"/>
                </a:solidFill>
                <a:latin typeface="Epilogue" pitchFamily="34" charset="0"/>
                <a:ea typeface="Epilogue" pitchFamily="34" charset="-122"/>
                <a:cs typeface="Epilogue" pitchFamily="34" charset="-120"/>
              </a:rPr>
              <a:t>Underperformed compared to other models</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9258776"/>
          </a:xfrm>
          <a:prstGeom prst="rect">
            <a:avLst/>
          </a:prstGeom>
          <a:solidFill>
            <a:srgbClr val="080E26"/>
          </a:solidFill>
          <a:ln/>
        </p:spPr>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594967" y="2635448"/>
            <a:ext cx="7322225" cy="540068"/>
          </a:xfrm>
          <a:prstGeom prst="rect">
            <a:avLst/>
          </a:prstGeom>
          <a:noFill/>
          <a:ln/>
        </p:spPr>
        <p:txBody>
          <a:bodyPr wrap="none" rtlCol="0" anchor="t"/>
          <a:lstStyle/>
          <a:p>
            <a:pPr marL="0" indent="0">
              <a:lnSpc>
                <a:spcPts val="4253"/>
              </a:lnSpc>
              <a:buNone/>
            </a:pPr>
            <a:r>
              <a:rPr lang="en-US" sz="3402" dirty="0">
                <a:solidFill>
                  <a:srgbClr val="FFFFFF"/>
                </a:solidFill>
                <a:latin typeface="Fraunces" pitchFamily="34" charset="0"/>
                <a:ea typeface="Fraunces" pitchFamily="34" charset="-122"/>
                <a:cs typeface="Fraunces" pitchFamily="34" charset="-120"/>
              </a:rPr>
              <a:t>Final Model Tuning and Predictions</a:t>
            </a:r>
            <a:endParaRPr lang="en-US" sz="3402" dirty="0"/>
          </a:p>
        </p:txBody>
      </p:sp>
      <p:sp>
        <p:nvSpPr>
          <p:cNvPr id="6" name="Text 3"/>
          <p:cNvSpPr/>
          <p:nvPr/>
        </p:nvSpPr>
        <p:spPr>
          <a:xfrm>
            <a:off x="2594967" y="3434715"/>
            <a:ext cx="9440347" cy="1106329"/>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After identifying Logistic Regression as our best-performing model, we conducted further tuning using GridSearchCV to optimize hyperparameters. The final tuned model achieved an accuracy of 78.77% on the validation set, with a precision of 75.71%, recall of 71.62%, and an F1 score of 0.736. This represents a slight improvement over the initial model, demonstrating the value of hyperparameter tuning.</a:t>
            </a:r>
            <a:endParaRPr lang="en-US" sz="1361" dirty="0"/>
          </a:p>
        </p:txBody>
      </p:sp>
      <p:sp>
        <p:nvSpPr>
          <p:cNvPr id="7" name="Text 4"/>
          <p:cNvSpPr/>
          <p:nvPr/>
        </p:nvSpPr>
        <p:spPr>
          <a:xfrm>
            <a:off x="2594967" y="4735354"/>
            <a:ext cx="9440347" cy="1106329"/>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We then applied this optimized model to the test dataset to generate our final predictions. The distribution of predicted survivors in the test set aligns well with historical records, lending confidence to our model's performance. This analysis not only provides insights into the factors influencing survival on the Titanic but also showcases the power of machine learning in historical data analysis.</a:t>
            </a:r>
            <a:endParaRPr lang="en-US" sz="1361" dirty="0"/>
          </a:p>
        </p:txBody>
      </p:sp>
      <p:sp>
        <p:nvSpPr>
          <p:cNvPr id="8" name="Shape 5"/>
          <p:cNvSpPr/>
          <p:nvPr/>
        </p:nvSpPr>
        <p:spPr>
          <a:xfrm>
            <a:off x="2594967" y="6035992"/>
            <a:ext cx="4633793" cy="1287423"/>
          </a:xfrm>
          <a:prstGeom prst="roundRect">
            <a:avLst>
              <a:gd name="adj" fmla="val 5638"/>
            </a:avLst>
          </a:prstGeom>
          <a:solidFill>
            <a:srgbClr val="283157"/>
          </a:solidFill>
          <a:ln w="7620">
            <a:solidFill>
              <a:srgbClr val="414A70"/>
            </a:solidFill>
            <a:prstDash val="solid"/>
          </a:ln>
        </p:spPr>
      </p:sp>
      <p:sp>
        <p:nvSpPr>
          <p:cNvPr id="9" name="Text 6"/>
          <p:cNvSpPr/>
          <p:nvPr/>
        </p:nvSpPr>
        <p:spPr>
          <a:xfrm>
            <a:off x="2775347" y="6216372"/>
            <a:ext cx="2160270" cy="269915"/>
          </a:xfrm>
          <a:prstGeom prst="rect">
            <a:avLst/>
          </a:prstGeom>
          <a:noFill/>
          <a:ln/>
        </p:spPr>
        <p:txBody>
          <a:bodyPr wrap="none" rtlCol="0" anchor="t"/>
          <a:lstStyle/>
          <a:p>
            <a:pPr marL="0" indent="0">
              <a:lnSpc>
                <a:spcPts val="2126"/>
              </a:lnSpc>
              <a:buNone/>
            </a:pPr>
            <a:r>
              <a:rPr lang="en-US" sz="1701" dirty="0">
                <a:solidFill>
                  <a:srgbClr val="EBECEF"/>
                </a:solidFill>
                <a:latin typeface="Fraunces" pitchFamily="34" charset="0"/>
                <a:ea typeface="Fraunces" pitchFamily="34" charset="-122"/>
                <a:cs typeface="Fraunces" pitchFamily="34" charset="-120"/>
              </a:rPr>
              <a:t>Model Performance</a:t>
            </a:r>
            <a:endParaRPr lang="en-US" sz="1701" dirty="0"/>
          </a:p>
        </p:txBody>
      </p:sp>
      <p:sp>
        <p:nvSpPr>
          <p:cNvPr id="10" name="Text 7"/>
          <p:cNvSpPr/>
          <p:nvPr/>
        </p:nvSpPr>
        <p:spPr>
          <a:xfrm>
            <a:off x="2775347" y="6589871"/>
            <a:ext cx="4273034" cy="553164"/>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Accuracy: 78.77%, Precision: 75.71%, Recall: 71.62%, F1 Score: 0.736</a:t>
            </a:r>
            <a:endParaRPr lang="en-US" sz="1361" dirty="0"/>
          </a:p>
        </p:txBody>
      </p:sp>
      <p:sp>
        <p:nvSpPr>
          <p:cNvPr id="11" name="Shape 8"/>
          <p:cNvSpPr/>
          <p:nvPr/>
        </p:nvSpPr>
        <p:spPr>
          <a:xfrm>
            <a:off x="7401520" y="6035992"/>
            <a:ext cx="4633793" cy="1287423"/>
          </a:xfrm>
          <a:prstGeom prst="roundRect">
            <a:avLst>
              <a:gd name="adj" fmla="val 5638"/>
            </a:avLst>
          </a:prstGeom>
          <a:solidFill>
            <a:srgbClr val="283157"/>
          </a:solidFill>
          <a:ln w="7620">
            <a:solidFill>
              <a:srgbClr val="414A70"/>
            </a:solidFill>
            <a:prstDash val="solid"/>
          </a:ln>
        </p:spPr>
      </p:sp>
      <p:sp>
        <p:nvSpPr>
          <p:cNvPr id="12" name="Text 9"/>
          <p:cNvSpPr/>
          <p:nvPr/>
        </p:nvSpPr>
        <p:spPr>
          <a:xfrm>
            <a:off x="7581900" y="6216372"/>
            <a:ext cx="2160270" cy="269915"/>
          </a:xfrm>
          <a:prstGeom prst="rect">
            <a:avLst/>
          </a:prstGeom>
          <a:noFill/>
          <a:ln/>
        </p:spPr>
        <p:txBody>
          <a:bodyPr wrap="none" rtlCol="0" anchor="t"/>
          <a:lstStyle/>
          <a:p>
            <a:pPr marL="0" indent="0">
              <a:lnSpc>
                <a:spcPts val="2126"/>
              </a:lnSpc>
              <a:buNone/>
            </a:pPr>
            <a:r>
              <a:rPr lang="en-US" sz="1701" dirty="0">
                <a:solidFill>
                  <a:srgbClr val="EBECEF"/>
                </a:solidFill>
                <a:latin typeface="Fraunces" pitchFamily="34" charset="0"/>
                <a:ea typeface="Fraunces" pitchFamily="34" charset="-122"/>
                <a:cs typeface="Fraunces" pitchFamily="34" charset="-120"/>
              </a:rPr>
              <a:t>Key Features</a:t>
            </a:r>
            <a:endParaRPr lang="en-US" sz="1701" dirty="0"/>
          </a:p>
        </p:txBody>
      </p:sp>
      <p:sp>
        <p:nvSpPr>
          <p:cNvPr id="13" name="Text 10"/>
          <p:cNvSpPr/>
          <p:nvPr/>
        </p:nvSpPr>
        <p:spPr>
          <a:xfrm>
            <a:off x="7581900" y="6589871"/>
            <a:ext cx="4273034" cy="553164"/>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Gender, Passenger Class, and Age emerged as the most influential predictors</a:t>
            </a:r>
            <a:endParaRPr lang="en-US" sz="1361" dirty="0"/>
          </a:p>
        </p:txBody>
      </p:sp>
      <p:sp>
        <p:nvSpPr>
          <p:cNvPr id="14" name="Shape 11"/>
          <p:cNvSpPr/>
          <p:nvPr/>
        </p:nvSpPr>
        <p:spPr>
          <a:xfrm>
            <a:off x="2594967" y="7496175"/>
            <a:ext cx="4633793" cy="1287423"/>
          </a:xfrm>
          <a:prstGeom prst="roundRect">
            <a:avLst>
              <a:gd name="adj" fmla="val 5638"/>
            </a:avLst>
          </a:prstGeom>
          <a:solidFill>
            <a:srgbClr val="283157"/>
          </a:solidFill>
          <a:ln w="7620">
            <a:solidFill>
              <a:srgbClr val="414A70"/>
            </a:solidFill>
            <a:prstDash val="solid"/>
          </a:ln>
        </p:spPr>
      </p:sp>
      <p:sp>
        <p:nvSpPr>
          <p:cNvPr id="15" name="Text 12"/>
          <p:cNvSpPr/>
          <p:nvPr/>
        </p:nvSpPr>
        <p:spPr>
          <a:xfrm>
            <a:off x="2775347" y="7676555"/>
            <a:ext cx="2160270" cy="269915"/>
          </a:xfrm>
          <a:prstGeom prst="rect">
            <a:avLst/>
          </a:prstGeom>
          <a:noFill/>
          <a:ln/>
        </p:spPr>
        <p:txBody>
          <a:bodyPr wrap="none" rtlCol="0" anchor="t"/>
          <a:lstStyle/>
          <a:p>
            <a:pPr marL="0" indent="0">
              <a:lnSpc>
                <a:spcPts val="2126"/>
              </a:lnSpc>
              <a:buNone/>
            </a:pPr>
            <a:r>
              <a:rPr lang="en-US" sz="1701" dirty="0">
                <a:solidFill>
                  <a:srgbClr val="EBECEF"/>
                </a:solidFill>
                <a:latin typeface="Fraunces" pitchFamily="34" charset="0"/>
                <a:ea typeface="Fraunces" pitchFamily="34" charset="-122"/>
                <a:cs typeface="Fraunces" pitchFamily="34" charset="-120"/>
              </a:rPr>
              <a:t>Test Set Predictions</a:t>
            </a:r>
            <a:endParaRPr lang="en-US" sz="1701" dirty="0"/>
          </a:p>
        </p:txBody>
      </p:sp>
      <p:sp>
        <p:nvSpPr>
          <p:cNvPr id="16" name="Text 13"/>
          <p:cNvSpPr/>
          <p:nvPr/>
        </p:nvSpPr>
        <p:spPr>
          <a:xfrm>
            <a:off x="2775347" y="8050054"/>
            <a:ext cx="4273034" cy="553164"/>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Generated survival predictions for 418 passengers in the test dataset</a:t>
            </a:r>
            <a:endParaRPr lang="en-US" sz="1361" dirty="0"/>
          </a:p>
        </p:txBody>
      </p:sp>
      <p:sp>
        <p:nvSpPr>
          <p:cNvPr id="17" name="Shape 14"/>
          <p:cNvSpPr/>
          <p:nvPr/>
        </p:nvSpPr>
        <p:spPr>
          <a:xfrm>
            <a:off x="7401520" y="7496175"/>
            <a:ext cx="4633793" cy="1287423"/>
          </a:xfrm>
          <a:prstGeom prst="roundRect">
            <a:avLst>
              <a:gd name="adj" fmla="val 5638"/>
            </a:avLst>
          </a:prstGeom>
          <a:solidFill>
            <a:srgbClr val="283157"/>
          </a:solidFill>
          <a:ln w="7620">
            <a:solidFill>
              <a:srgbClr val="414A70"/>
            </a:solidFill>
            <a:prstDash val="solid"/>
          </a:ln>
        </p:spPr>
      </p:sp>
      <p:sp>
        <p:nvSpPr>
          <p:cNvPr id="18" name="Text 15"/>
          <p:cNvSpPr/>
          <p:nvPr/>
        </p:nvSpPr>
        <p:spPr>
          <a:xfrm>
            <a:off x="7581900" y="7676555"/>
            <a:ext cx="2160270" cy="269915"/>
          </a:xfrm>
          <a:prstGeom prst="rect">
            <a:avLst/>
          </a:prstGeom>
          <a:noFill/>
          <a:ln/>
        </p:spPr>
        <p:txBody>
          <a:bodyPr wrap="none" rtlCol="0" anchor="t"/>
          <a:lstStyle/>
          <a:p>
            <a:pPr marL="0" indent="0">
              <a:lnSpc>
                <a:spcPts val="2126"/>
              </a:lnSpc>
              <a:buNone/>
            </a:pPr>
            <a:r>
              <a:rPr lang="en-US" sz="1701" dirty="0">
                <a:solidFill>
                  <a:srgbClr val="EBECEF"/>
                </a:solidFill>
                <a:latin typeface="Fraunces" pitchFamily="34" charset="0"/>
                <a:ea typeface="Fraunces" pitchFamily="34" charset="-122"/>
                <a:cs typeface="Fraunces" pitchFamily="34" charset="-120"/>
              </a:rPr>
              <a:t>Future Work</a:t>
            </a:r>
            <a:endParaRPr lang="en-US" sz="1701" dirty="0"/>
          </a:p>
        </p:txBody>
      </p:sp>
      <p:sp>
        <p:nvSpPr>
          <p:cNvPr id="19" name="Text 16"/>
          <p:cNvSpPr/>
          <p:nvPr/>
        </p:nvSpPr>
        <p:spPr>
          <a:xfrm>
            <a:off x="7581900" y="8050054"/>
            <a:ext cx="4273034" cy="553164"/>
          </a:xfrm>
          <a:prstGeom prst="rect">
            <a:avLst/>
          </a:prstGeom>
          <a:noFill/>
          <a:ln/>
        </p:spPr>
        <p:txBody>
          <a:bodyPr wrap="square" rtlCol="0" anchor="t"/>
          <a:lstStyle/>
          <a:p>
            <a:pPr marL="0" indent="0">
              <a:lnSpc>
                <a:spcPts val="2177"/>
              </a:lnSpc>
              <a:buNone/>
            </a:pPr>
            <a:r>
              <a:rPr lang="en-US" sz="1361" dirty="0">
                <a:solidFill>
                  <a:srgbClr val="EBECEF"/>
                </a:solidFill>
                <a:latin typeface="Epilogue" pitchFamily="34" charset="0"/>
                <a:ea typeface="Epilogue" pitchFamily="34" charset="-122"/>
                <a:cs typeface="Epilogue" pitchFamily="34" charset="-120"/>
              </a:rPr>
              <a:t>Explore ensemble methods and deep learning approaches for potential improvements</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1244</TotalTime>
  <Words>1583</Words>
  <Application>Microsoft Office PowerPoint</Application>
  <PresentationFormat>Custom</PresentationFormat>
  <Paragraphs>106</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Epilogue</vt:lpstr>
      <vt:lpstr>Fraunces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Punith B S</cp:lastModifiedBy>
  <cp:revision>2</cp:revision>
  <dcterms:created xsi:type="dcterms:W3CDTF">2024-07-19T17:13:10Z</dcterms:created>
  <dcterms:modified xsi:type="dcterms:W3CDTF">2024-07-20T14:01:10Z</dcterms:modified>
</cp:coreProperties>
</file>